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8"/>
  </p:notesMasterIdLst>
  <p:handoutMasterIdLst>
    <p:handoutMasterId r:id="rId39"/>
  </p:handoutMasterIdLst>
  <p:sldIdLst>
    <p:sldId id="285" r:id="rId2"/>
    <p:sldId id="286" r:id="rId3"/>
    <p:sldId id="287" r:id="rId4"/>
    <p:sldId id="288" r:id="rId5"/>
    <p:sldId id="289" r:id="rId6"/>
    <p:sldId id="291" r:id="rId7"/>
    <p:sldId id="292" r:id="rId8"/>
    <p:sldId id="293" r:id="rId9"/>
    <p:sldId id="274" r:id="rId10"/>
    <p:sldId id="294" r:id="rId11"/>
    <p:sldId id="295" r:id="rId12"/>
    <p:sldId id="305" r:id="rId13"/>
    <p:sldId id="306" r:id="rId14"/>
    <p:sldId id="259" r:id="rId15"/>
    <p:sldId id="257" r:id="rId16"/>
    <p:sldId id="260" r:id="rId17"/>
    <p:sldId id="297" r:id="rId18"/>
    <p:sldId id="261" r:id="rId19"/>
    <p:sldId id="262" r:id="rId20"/>
    <p:sldId id="298" r:id="rId21"/>
    <p:sldId id="299" r:id="rId22"/>
    <p:sldId id="275" r:id="rId23"/>
    <p:sldId id="280" r:id="rId24"/>
    <p:sldId id="300" r:id="rId25"/>
    <p:sldId id="283" r:id="rId26"/>
    <p:sldId id="307" r:id="rId27"/>
    <p:sldId id="308" r:id="rId28"/>
    <p:sldId id="309" r:id="rId29"/>
    <p:sldId id="314" r:id="rId30"/>
    <p:sldId id="310" r:id="rId31"/>
    <p:sldId id="311" r:id="rId32"/>
    <p:sldId id="312" r:id="rId33"/>
    <p:sldId id="304" r:id="rId34"/>
    <p:sldId id="301" r:id="rId35"/>
    <p:sldId id="303" r:id="rId36"/>
    <p:sldId id="302"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48B"/>
    <a:srgbClr val="75ACD3"/>
    <a:srgbClr val="01628D"/>
    <a:srgbClr val="00808E"/>
    <a:srgbClr val="046A8A"/>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B1EFC6D-8378-46B7-9074-15E8EC766CDE}" type="datetimeFigureOut">
              <a:rPr lang="en-US" smtClean="0"/>
              <a:t>2/26/2014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BBFBA6-68AA-44C8-9BDA-8F96BB709C8B}" type="slidenum">
              <a:rPr lang="en-US" smtClean="0"/>
              <a:t>‹#›</a:t>
            </a:fld>
            <a:endParaRPr lang="en-US"/>
          </a:p>
        </p:txBody>
      </p:sp>
    </p:spTree>
    <p:extLst>
      <p:ext uri="{BB962C8B-B14F-4D97-AF65-F5344CB8AC3E}">
        <p14:creationId xmlns:p14="http://schemas.microsoft.com/office/powerpoint/2010/main" val="3499816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smtClean="0">
                <a:latin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smtClean="0">
                <a:latin typeface="Arial" pitchFamily="34"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smtClean="0">
                <a:latin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smtClean="0">
                <a:latin typeface="Arial" pitchFamily="34" charset="0"/>
              </a:defRPr>
            </a:lvl1pPr>
          </a:lstStyle>
          <a:p>
            <a:pPr>
              <a:defRPr/>
            </a:pPr>
            <a:fld id="{F2716AE5-0071-4A65-A697-8AEE0FDAC202}" type="slidenum">
              <a:rPr lang="en-US"/>
              <a:pPr>
                <a:defRPr/>
              </a:pPr>
              <a:t>‹#›</a:t>
            </a:fld>
            <a:endParaRPr lang="en-US"/>
          </a:p>
        </p:txBody>
      </p:sp>
    </p:spTree>
    <p:extLst>
      <p:ext uri="{BB962C8B-B14F-4D97-AF65-F5344CB8AC3E}">
        <p14:creationId xmlns:p14="http://schemas.microsoft.com/office/powerpoint/2010/main" val="136148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15054" eaLnBrk="0" hangingPunct="0">
              <a:defRPr>
                <a:solidFill>
                  <a:schemeClr val="tx1"/>
                </a:solidFill>
                <a:latin typeface="Arial" charset="0"/>
              </a:defRPr>
            </a:lvl1pPr>
            <a:lvl2pPr marL="716130" indent="-275434" defTabSz="915054" eaLnBrk="0" hangingPunct="0">
              <a:defRPr>
                <a:solidFill>
                  <a:schemeClr val="tx1"/>
                </a:solidFill>
                <a:latin typeface="Arial" charset="0"/>
              </a:defRPr>
            </a:lvl2pPr>
            <a:lvl3pPr marL="1101738" indent="-220348" defTabSz="915054" eaLnBrk="0" hangingPunct="0">
              <a:defRPr>
                <a:solidFill>
                  <a:schemeClr val="tx1"/>
                </a:solidFill>
                <a:latin typeface="Arial" charset="0"/>
              </a:defRPr>
            </a:lvl3pPr>
            <a:lvl4pPr marL="1542433" indent="-220348" defTabSz="915054" eaLnBrk="0" hangingPunct="0">
              <a:defRPr>
                <a:solidFill>
                  <a:schemeClr val="tx1"/>
                </a:solidFill>
                <a:latin typeface="Arial" charset="0"/>
              </a:defRPr>
            </a:lvl4pPr>
            <a:lvl5pPr marL="1983128" indent="-220348" defTabSz="915054" eaLnBrk="0" hangingPunct="0">
              <a:defRPr>
                <a:solidFill>
                  <a:schemeClr val="tx1"/>
                </a:solidFill>
                <a:latin typeface="Arial" charset="0"/>
              </a:defRPr>
            </a:lvl5pPr>
            <a:lvl6pPr marL="2423823" indent="-220348" defTabSz="915054" eaLnBrk="0" fontAlgn="base" hangingPunct="0">
              <a:spcBef>
                <a:spcPct val="0"/>
              </a:spcBef>
              <a:spcAft>
                <a:spcPct val="0"/>
              </a:spcAft>
              <a:defRPr>
                <a:solidFill>
                  <a:schemeClr val="tx1"/>
                </a:solidFill>
                <a:latin typeface="Arial" charset="0"/>
              </a:defRPr>
            </a:lvl6pPr>
            <a:lvl7pPr marL="2864518" indent="-220348" defTabSz="915054" eaLnBrk="0" fontAlgn="base" hangingPunct="0">
              <a:spcBef>
                <a:spcPct val="0"/>
              </a:spcBef>
              <a:spcAft>
                <a:spcPct val="0"/>
              </a:spcAft>
              <a:defRPr>
                <a:solidFill>
                  <a:schemeClr val="tx1"/>
                </a:solidFill>
                <a:latin typeface="Arial" charset="0"/>
              </a:defRPr>
            </a:lvl7pPr>
            <a:lvl8pPr marL="3305213" indent="-220348" defTabSz="915054" eaLnBrk="0" fontAlgn="base" hangingPunct="0">
              <a:spcBef>
                <a:spcPct val="0"/>
              </a:spcBef>
              <a:spcAft>
                <a:spcPct val="0"/>
              </a:spcAft>
              <a:defRPr>
                <a:solidFill>
                  <a:schemeClr val="tx1"/>
                </a:solidFill>
                <a:latin typeface="Arial" charset="0"/>
              </a:defRPr>
            </a:lvl8pPr>
            <a:lvl9pPr marL="3745908" indent="-220348" defTabSz="915054" eaLnBrk="0" fontAlgn="base" hangingPunct="0">
              <a:spcBef>
                <a:spcPct val="0"/>
              </a:spcBef>
              <a:spcAft>
                <a:spcPct val="0"/>
              </a:spcAft>
              <a:defRPr>
                <a:solidFill>
                  <a:schemeClr val="tx1"/>
                </a:solidFill>
                <a:latin typeface="Arial" charset="0"/>
              </a:defRPr>
            </a:lvl9pPr>
          </a:lstStyle>
          <a:p>
            <a:pPr eaLnBrk="1" hangingPunct="1"/>
            <a:fld id="{09C2B45D-3FE8-4996-97B6-F4DFB9D8CB82}" type="slidenum">
              <a:rPr lang="en-US" smtClean="0"/>
              <a:pPr eaLnBrk="1" hangingPunct="1"/>
              <a:t>3</a:t>
            </a:fld>
            <a:endParaRPr lang="en-US" smtClean="0"/>
          </a:p>
        </p:txBody>
      </p:sp>
      <p:sp>
        <p:nvSpPr>
          <p:cNvPr id="88067" name="Rectangle 2"/>
          <p:cNvSpPr>
            <a:spLocks noGrp="1" noRot="1" noChangeAspect="1" noChangeArrowheads="1" noTextEdit="1"/>
          </p:cNvSpPr>
          <p:nvPr>
            <p:ph type="sldImg"/>
          </p:nvPr>
        </p:nvSpPr>
        <p:spPr>
          <a:xfrm>
            <a:off x="1181100" y="696913"/>
            <a:ext cx="4648200" cy="3486150"/>
          </a:xfrm>
          <a:ln/>
        </p:spPr>
      </p:sp>
      <p:sp>
        <p:nvSpPr>
          <p:cNvPr id="880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15054" eaLnBrk="0" hangingPunct="0">
              <a:defRPr>
                <a:solidFill>
                  <a:schemeClr val="tx1"/>
                </a:solidFill>
                <a:latin typeface="Arial" charset="0"/>
              </a:defRPr>
            </a:lvl1pPr>
            <a:lvl2pPr marL="716130" indent="-275434" defTabSz="915054" eaLnBrk="0" hangingPunct="0">
              <a:defRPr>
                <a:solidFill>
                  <a:schemeClr val="tx1"/>
                </a:solidFill>
                <a:latin typeface="Arial" charset="0"/>
              </a:defRPr>
            </a:lvl2pPr>
            <a:lvl3pPr marL="1101738" indent="-220348" defTabSz="915054" eaLnBrk="0" hangingPunct="0">
              <a:defRPr>
                <a:solidFill>
                  <a:schemeClr val="tx1"/>
                </a:solidFill>
                <a:latin typeface="Arial" charset="0"/>
              </a:defRPr>
            </a:lvl3pPr>
            <a:lvl4pPr marL="1542433" indent="-220348" defTabSz="915054" eaLnBrk="0" hangingPunct="0">
              <a:defRPr>
                <a:solidFill>
                  <a:schemeClr val="tx1"/>
                </a:solidFill>
                <a:latin typeface="Arial" charset="0"/>
              </a:defRPr>
            </a:lvl4pPr>
            <a:lvl5pPr marL="1983128" indent="-220348" defTabSz="915054" eaLnBrk="0" hangingPunct="0">
              <a:defRPr>
                <a:solidFill>
                  <a:schemeClr val="tx1"/>
                </a:solidFill>
                <a:latin typeface="Arial" charset="0"/>
              </a:defRPr>
            </a:lvl5pPr>
            <a:lvl6pPr marL="2423823" indent="-220348" defTabSz="915054" eaLnBrk="0" fontAlgn="base" hangingPunct="0">
              <a:spcBef>
                <a:spcPct val="0"/>
              </a:spcBef>
              <a:spcAft>
                <a:spcPct val="0"/>
              </a:spcAft>
              <a:defRPr>
                <a:solidFill>
                  <a:schemeClr val="tx1"/>
                </a:solidFill>
                <a:latin typeface="Arial" charset="0"/>
              </a:defRPr>
            </a:lvl6pPr>
            <a:lvl7pPr marL="2864518" indent="-220348" defTabSz="915054" eaLnBrk="0" fontAlgn="base" hangingPunct="0">
              <a:spcBef>
                <a:spcPct val="0"/>
              </a:spcBef>
              <a:spcAft>
                <a:spcPct val="0"/>
              </a:spcAft>
              <a:defRPr>
                <a:solidFill>
                  <a:schemeClr val="tx1"/>
                </a:solidFill>
                <a:latin typeface="Arial" charset="0"/>
              </a:defRPr>
            </a:lvl7pPr>
            <a:lvl8pPr marL="3305213" indent="-220348" defTabSz="915054" eaLnBrk="0" fontAlgn="base" hangingPunct="0">
              <a:spcBef>
                <a:spcPct val="0"/>
              </a:spcBef>
              <a:spcAft>
                <a:spcPct val="0"/>
              </a:spcAft>
              <a:defRPr>
                <a:solidFill>
                  <a:schemeClr val="tx1"/>
                </a:solidFill>
                <a:latin typeface="Arial" charset="0"/>
              </a:defRPr>
            </a:lvl8pPr>
            <a:lvl9pPr marL="3745908" indent="-220348" defTabSz="915054" eaLnBrk="0" fontAlgn="base" hangingPunct="0">
              <a:spcBef>
                <a:spcPct val="0"/>
              </a:spcBef>
              <a:spcAft>
                <a:spcPct val="0"/>
              </a:spcAft>
              <a:defRPr>
                <a:solidFill>
                  <a:schemeClr val="tx1"/>
                </a:solidFill>
                <a:latin typeface="Arial" charset="0"/>
              </a:defRPr>
            </a:lvl9pPr>
          </a:lstStyle>
          <a:p>
            <a:pPr eaLnBrk="1" hangingPunct="1"/>
            <a:fld id="{09C2B45D-3FE8-4996-97B6-F4DFB9D8CB82}" type="slidenum">
              <a:rPr lang="en-US" smtClean="0"/>
              <a:pPr eaLnBrk="1" hangingPunct="1"/>
              <a:t>4</a:t>
            </a:fld>
            <a:endParaRPr lang="en-US" smtClean="0"/>
          </a:p>
        </p:txBody>
      </p:sp>
      <p:sp>
        <p:nvSpPr>
          <p:cNvPr id="88067" name="Rectangle 2"/>
          <p:cNvSpPr>
            <a:spLocks noGrp="1" noRot="1" noChangeAspect="1" noChangeArrowheads="1" noTextEdit="1"/>
          </p:cNvSpPr>
          <p:nvPr>
            <p:ph type="sldImg"/>
          </p:nvPr>
        </p:nvSpPr>
        <p:spPr>
          <a:xfrm>
            <a:off x="1181100" y="696913"/>
            <a:ext cx="4648200" cy="3486150"/>
          </a:xfrm>
          <a:ln/>
        </p:spPr>
      </p:sp>
      <p:sp>
        <p:nvSpPr>
          <p:cNvPr id="880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15054" eaLnBrk="0" hangingPunct="0">
              <a:defRPr>
                <a:solidFill>
                  <a:schemeClr val="tx1"/>
                </a:solidFill>
                <a:latin typeface="Arial" charset="0"/>
              </a:defRPr>
            </a:lvl1pPr>
            <a:lvl2pPr marL="716130" indent="-275434" defTabSz="915054" eaLnBrk="0" hangingPunct="0">
              <a:defRPr>
                <a:solidFill>
                  <a:schemeClr val="tx1"/>
                </a:solidFill>
                <a:latin typeface="Arial" charset="0"/>
              </a:defRPr>
            </a:lvl2pPr>
            <a:lvl3pPr marL="1101738" indent="-220348" defTabSz="915054" eaLnBrk="0" hangingPunct="0">
              <a:defRPr>
                <a:solidFill>
                  <a:schemeClr val="tx1"/>
                </a:solidFill>
                <a:latin typeface="Arial" charset="0"/>
              </a:defRPr>
            </a:lvl3pPr>
            <a:lvl4pPr marL="1542433" indent="-220348" defTabSz="915054" eaLnBrk="0" hangingPunct="0">
              <a:defRPr>
                <a:solidFill>
                  <a:schemeClr val="tx1"/>
                </a:solidFill>
                <a:latin typeface="Arial" charset="0"/>
              </a:defRPr>
            </a:lvl4pPr>
            <a:lvl5pPr marL="1983128" indent="-220348" defTabSz="915054" eaLnBrk="0" hangingPunct="0">
              <a:defRPr>
                <a:solidFill>
                  <a:schemeClr val="tx1"/>
                </a:solidFill>
                <a:latin typeface="Arial" charset="0"/>
              </a:defRPr>
            </a:lvl5pPr>
            <a:lvl6pPr marL="2423823" indent="-220348" defTabSz="915054" eaLnBrk="0" fontAlgn="base" hangingPunct="0">
              <a:spcBef>
                <a:spcPct val="0"/>
              </a:spcBef>
              <a:spcAft>
                <a:spcPct val="0"/>
              </a:spcAft>
              <a:defRPr>
                <a:solidFill>
                  <a:schemeClr val="tx1"/>
                </a:solidFill>
                <a:latin typeface="Arial" charset="0"/>
              </a:defRPr>
            </a:lvl6pPr>
            <a:lvl7pPr marL="2864518" indent="-220348" defTabSz="915054" eaLnBrk="0" fontAlgn="base" hangingPunct="0">
              <a:spcBef>
                <a:spcPct val="0"/>
              </a:spcBef>
              <a:spcAft>
                <a:spcPct val="0"/>
              </a:spcAft>
              <a:defRPr>
                <a:solidFill>
                  <a:schemeClr val="tx1"/>
                </a:solidFill>
                <a:latin typeface="Arial" charset="0"/>
              </a:defRPr>
            </a:lvl7pPr>
            <a:lvl8pPr marL="3305213" indent="-220348" defTabSz="915054" eaLnBrk="0" fontAlgn="base" hangingPunct="0">
              <a:spcBef>
                <a:spcPct val="0"/>
              </a:spcBef>
              <a:spcAft>
                <a:spcPct val="0"/>
              </a:spcAft>
              <a:defRPr>
                <a:solidFill>
                  <a:schemeClr val="tx1"/>
                </a:solidFill>
                <a:latin typeface="Arial" charset="0"/>
              </a:defRPr>
            </a:lvl8pPr>
            <a:lvl9pPr marL="3745908" indent="-220348" defTabSz="915054" eaLnBrk="0" fontAlgn="base" hangingPunct="0">
              <a:spcBef>
                <a:spcPct val="0"/>
              </a:spcBef>
              <a:spcAft>
                <a:spcPct val="0"/>
              </a:spcAft>
              <a:defRPr>
                <a:solidFill>
                  <a:schemeClr val="tx1"/>
                </a:solidFill>
                <a:latin typeface="Arial" charset="0"/>
              </a:defRPr>
            </a:lvl9pPr>
          </a:lstStyle>
          <a:p>
            <a:pPr eaLnBrk="1" hangingPunct="1"/>
            <a:fld id="{09C2B45D-3FE8-4996-97B6-F4DFB9D8CB82}" type="slidenum">
              <a:rPr lang="en-US" smtClean="0"/>
              <a:pPr eaLnBrk="1" hangingPunct="1"/>
              <a:t>5</a:t>
            </a:fld>
            <a:endParaRPr lang="en-US" smtClean="0"/>
          </a:p>
        </p:txBody>
      </p:sp>
      <p:sp>
        <p:nvSpPr>
          <p:cNvPr id="88067" name="Rectangle 2"/>
          <p:cNvSpPr>
            <a:spLocks noGrp="1" noRot="1" noChangeAspect="1" noChangeArrowheads="1" noTextEdit="1"/>
          </p:cNvSpPr>
          <p:nvPr>
            <p:ph type="sldImg"/>
          </p:nvPr>
        </p:nvSpPr>
        <p:spPr>
          <a:xfrm>
            <a:off x="1181100" y="696913"/>
            <a:ext cx="4648200" cy="3486150"/>
          </a:xfrm>
          <a:ln/>
        </p:spPr>
      </p:sp>
      <p:sp>
        <p:nvSpPr>
          <p:cNvPr id="880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15054" eaLnBrk="0" hangingPunct="0">
              <a:defRPr>
                <a:solidFill>
                  <a:schemeClr val="tx1"/>
                </a:solidFill>
                <a:latin typeface="Arial" charset="0"/>
              </a:defRPr>
            </a:lvl1pPr>
            <a:lvl2pPr marL="716130" indent="-275434" defTabSz="915054" eaLnBrk="0" hangingPunct="0">
              <a:defRPr>
                <a:solidFill>
                  <a:schemeClr val="tx1"/>
                </a:solidFill>
                <a:latin typeface="Arial" charset="0"/>
              </a:defRPr>
            </a:lvl2pPr>
            <a:lvl3pPr marL="1101738" indent="-220348" defTabSz="915054" eaLnBrk="0" hangingPunct="0">
              <a:defRPr>
                <a:solidFill>
                  <a:schemeClr val="tx1"/>
                </a:solidFill>
                <a:latin typeface="Arial" charset="0"/>
              </a:defRPr>
            </a:lvl3pPr>
            <a:lvl4pPr marL="1542433" indent="-220348" defTabSz="915054" eaLnBrk="0" hangingPunct="0">
              <a:defRPr>
                <a:solidFill>
                  <a:schemeClr val="tx1"/>
                </a:solidFill>
                <a:latin typeface="Arial" charset="0"/>
              </a:defRPr>
            </a:lvl4pPr>
            <a:lvl5pPr marL="1983128" indent="-220348" defTabSz="915054" eaLnBrk="0" hangingPunct="0">
              <a:defRPr>
                <a:solidFill>
                  <a:schemeClr val="tx1"/>
                </a:solidFill>
                <a:latin typeface="Arial" charset="0"/>
              </a:defRPr>
            </a:lvl5pPr>
            <a:lvl6pPr marL="2423823" indent="-220348" defTabSz="915054" eaLnBrk="0" fontAlgn="base" hangingPunct="0">
              <a:spcBef>
                <a:spcPct val="0"/>
              </a:spcBef>
              <a:spcAft>
                <a:spcPct val="0"/>
              </a:spcAft>
              <a:defRPr>
                <a:solidFill>
                  <a:schemeClr val="tx1"/>
                </a:solidFill>
                <a:latin typeface="Arial" charset="0"/>
              </a:defRPr>
            </a:lvl6pPr>
            <a:lvl7pPr marL="2864518" indent="-220348" defTabSz="915054" eaLnBrk="0" fontAlgn="base" hangingPunct="0">
              <a:spcBef>
                <a:spcPct val="0"/>
              </a:spcBef>
              <a:spcAft>
                <a:spcPct val="0"/>
              </a:spcAft>
              <a:defRPr>
                <a:solidFill>
                  <a:schemeClr val="tx1"/>
                </a:solidFill>
                <a:latin typeface="Arial" charset="0"/>
              </a:defRPr>
            </a:lvl7pPr>
            <a:lvl8pPr marL="3305213" indent="-220348" defTabSz="915054" eaLnBrk="0" fontAlgn="base" hangingPunct="0">
              <a:spcBef>
                <a:spcPct val="0"/>
              </a:spcBef>
              <a:spcAft>
                <a:spcPct val="0"/>
              </a:spcAft>
              <a:defRPr>
                <a:solidFill>
                  <a:schemeClr val="tx1"/>
                </a:solidFill>
                <a:latin typeface="Arial" charset="0"/>
              </a:defRPr>
            </a:lvl8pPr>
            <a:lvl9pPr marL="3745908" indent="-220348" defTabSz="915054" eaLnBrk="0" fontAlgn="base" hangingPunct="0">
              <a:spcBef>
                <a:spcPct val="0"/>
              </a:spcBef>
              <a:spcAft>
                <a:spcPct val="0"/>
              </a:spcAft>
              <a:defRPr>
                <a:solidFill>
                  <a:schemeClr val="tx1"/>
                </a:solidFill>
                <a:latin typeface="Arial" charset="0"/>
              </a:defRPr>
            </a:lvl9pPr>
          </a:lstStyle>
          <a:p>
            <a:pPr eaLnBrk="1" hangingPunct="1"/>
            <a:fld id="{09C2B45D-3FE8-4996-97B6-F4DFB9D8CB82}" type="slidenum">
              <a:rPr lang="en-US" smtClean="0"/>
              <a:pPr eaLnBrk="1" hangingPunct="1"/>
              <a:t>6</a:t>
            </a:fld>
            <a:endParaRPr lang="en-US" smtClean="0"/>
          </a:p>
        </p:txBody>
      </p:sp>
      <p:sp>
        <p:nvSpPr>
          <p:cNvPr id="88067" name="Rectangle 2"/>
          <p:cNvSpPr>
            <a:spLocks noGrp="1" noRot="1" noChangeAspect="1" noChangeArrowheads="1" noTextEdit="1"/>
          </p:cNvSpPr>
          <p:nvPr>
            <p:ph type="sldImg"/>
          </p:nvPr>
        </p:nvSpPr>
        <p:spPr>
          <a:xfrm>
            <a:off x="1181100" y="696913"/>
            <a:ext cx="4648200" cy="3486150"/>
          </a:xfrm>
          <a:ln/>
        </p:spPr>
      </p:sp>
      <p:sp>
        <p:nvSpPr>
          <p:cNvPr id="880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970734" y="8830660"/>
            <a:ext cx="3038145"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39" tIns="48768" rIns="97539" bIns="48768" anchor="b"/>
          <a:lstStyle>
            <a:lvl1pPr defTabSz="1012825" eaLnBrk="0" hangingPunct="0">
              <a:defRPr>
                <a:solidFill>
                  <a:schemeClr val="tx1"/>
                </a:solidFill>
                <a:latin typeface="Arial" charset="0"/>
              </a:defRPr>
            </a:lvl1pPr>
            <a:lvl2pPr marL="742950" indent="-285750" defTabSz="1012825" eaLnBrk="0" hangingPunct="0">
              <a:defRPr>
                <a:solidFill>
                  <a:schemeClr val="tx1"/>
                </a:solidFill>
                <a:latin typeface="Arial" charset="0"/>
              </a:defRPr>
            </a:lvl2pPr>
            <a:lvl3pPr marL="1143000" indent="-228600" defTabSz="1012825" eaLnBrk="0" hangingPunct="0">
              <a:defRPr>
                <a:solidFill>
                  <a:schemeClr val="tx1"/>
                </a:solidFill>
                <a:latin typeface="Arial" charset="0"/>
              </a:defRPr>
            </a:lvl3pPr>
            <a:lvl4pPr marL="1600200" indent="-228600" defTabSz="1012825" eaLnBrk="0" hangingPunct="0">
              <a:defRPr>
                <a:solidFill>
                  <a:schemeClr val="tx1"/>
                </a:solidFill>
                <a:latin typeface="Arial" charset="0"/>
              </a:defRPr>
            </a:lvl4pPr>
            <a:lvl5pPr marL="2057400" indent="-228600" defTabSz="1012825" eaLnBrk="0" hangingPunct="0">
              <a:defRPr>
                <a:solidFill>
                  <a:schemeClr val="tx1"/>
                </a:solidFill>
                <a:latin typeface="Arial" charset="0"/>
              </a:defRPr>
            </a:lvl5pPr>
            <a:lvl6pPr marL="2514600" indent="-228600" defTabSz="1012825" eaLnBrk="0" fontAlgn="base" hangingPunct="0">
              <a:spcBef>
                <a:spcPct val="0"/>
              </a:spcBef>
              <a:spcAft>
                <a:spcPct val="0"/>
              </a:spcAft>
              <a:defRPr>
                <a:solidFill>
                  <a:schemeClr val="tx1"/>
                </a:solidFill>
                <a:latin typeface="Arial" charset="0"/>
              </a:defRPr>
            </a:lvl6pPr>
            <a:lvl7pPr marL="2971800" indent="-228600" defTabSz="1012825" eaLnBrk="0" fontAlgn="base" hangingPunct="0">
              <a:spcBef>
                <a:spcPct val="0"/>
              </a:spcBef>
              <a:spcAft>
                <a:spcPct val="0"/>
              </a:spcAft>
              <a:defRPr>
                <a:solidFill>
                  <a:schemeClr val="tx1"/>
                </a:solidFill>
                <a:latin typeface="Arial" charset="0"/>
              </a:defRPr>
            </a:lvl7pPr>
            <a:lvl8pPr marL="3429000" indent="-228600" defTabSz="1012825" eaLnBrk="0" fontAlgn="base" hangingPunct="0">
              <a:spcBef>
                <a:spcPct val="0"/>
              </a:spcBef>
              <a:spcAft>
                <a:spcPct val="0"/>
              </a:spcAft>
              <a:defRPr>
                <a:solidFill>
                  <a:schemeClr val="tx1"/>
                </a:solidFill>
                <a:latin typeface="Arial" charset="0"/>
              </a:defRPr>
            </a:lvl8pPr>
            <a:lvl9pPr marL="3886200" indent="-228600" defTabSz="1012825" eaLnBrk="0" fontAlgn="base" hangingPunct="0">
              <a:spcBef>
                <a:spcPct val="0"/>
              </a:spcBef>
              <a:spcAft>
                <a:spcPct val="0"/>
              </a:spcAft>
              <a:defRPr>
                <a:solidFill>
                  <a:schemeClr val="tx1"/>
                </a:solidFill>
                <a:latin typeface="Arial" charset="0"/>
              </a:defRPr>
            </a:lvl9pPr>
          </a:lstStyle>
          <a:p>
            <a:pPr algn="r" eaLnBrk="1" hangingPunct="1"/>
            <a:fld id="{A450C048-B3F7-4700-904B-7A0FCE589FCD}" type="slidenum">
              <a:rPr lang="en-US" sz="1100"/>
              <a:pPr algn="r" eaLnBrk="1" hangingPunct="1"/>
              <a:t>28</a:t>
            </a:fld>
            <a:endParaRPr lang="en-US" sz="1100" dirty="0"/>
          </a:p>
        </p:txBody>
      </p:sp>
      <p:sp>
        <p:nvSpPr>
          <p:cNvPr id="77827" name="Rectangle 2"/>
          <p:cNvSpPr>
            <a:spLocks noGrp="1" noRot="1" noChangeAspect="1" noChangeArrowheads="1" noTextEdit="1"/>
          </p:cNvSpPr>
          <p:nvPr>
            <p:ph type="sldImg"/>
          </p:nvPr>
        </p:nvSpPr>
        <p:spPr>
          <a:xfrm>
            <a:off x="1181100" y="695325"/>
            <a:ext cx="4649788" cy="3486150"/>
          </a:xfrm>
          <a:ln/>
        </p:spPr>
      </p:sp>
      <p:sp>
        <p:nvSpPr>
          <p:cNvPr id="77828" name="Rectangle 3"/>
          <p:cNvSpPr>
            <a:spLocks noGrp="1" noChangeArrowheads="1"/>
          </p:cNvSpPr>
          <p:nvPr>
            <p:ph type="body" idx="1"/>
          </p:nvPr>
        </p:nvSpPr>
        <p:spPr>
          <a:xfrm>
            <a:off x="701346" y="4416100"/>
            <a:ext cx="5607712" cy="4183995"/>
          </a:xfrm>
          <a:noFill/>
        </p:spPr>
        <p:txBody>
          <a:bodyPr lIns="97539" tIns="48768" rIns="97539" bIns="48768"/>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1100" y="696913"/>
            <a:ext cx="4649788" cy="3486150"/>
          </a:xfrm>
          <a:ln/>
        </p:spPr>
      </p:sp>
      <p:sp>
        <p:nvSpPr>
          <p:cNvPr id="74755" name="Rectangle 3"/>
          <p:cNvSpPr>
            <a:spLocks noGrp="1" noChangeArrowheads="1"/>
          </p:cNvSpPr>
          <p:nvPr>
            <p:ph type="body" idx="1"/>
          </p:nvPr>
        </p:nvSpPr>
        <p:spPr>
          <a:xfrm>
            <a:off x="701346" y="4416100"/>
            <a:ext cx="5607711" cy="4183995"/>
          </a:xfrm>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ctr">
              <a:lnSpc>
                <a:spcPts val="4500"/>
              </a:lnSpc>
              <a:buNone/>
              <a:defRPr sz="4000" b="1" cap="all">
                <a:solidFill>
                  <a:srgbClr val="3966A2"/>
                </a:solidFill>
              </a:defRPr>
            </a:lvl1pPr>
          </a:lstStyle>
          <a:p>
            <a:r>
              <a:rPr kumimoji="0" lang="en-US" smtClean="0"/>
              <a:t>Click to edit Master title style</a:t>
            </a:r>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descr="PT_logo_300.jpg"/>
          <p:cNvPicPr>
            <a:picLocks noChangeAspect="1"/>
          </p:cNvPicPr>
          <p:nvPr/>
        </p:nvPicPr>
        <p:blipFill>
          <a:blip r:embed="rId2"/>
          <a:stretch>
            <a:fillRect/>
          </a:stretch>
        </p:blipFill>
        <p:spPr>
          <a:xfrm>
            <a:off x="6886516" y="351473"/>
            <a:ext cx="2092675" cy="1240428"/>
          </a:xfrm>
          <a:prstGeom prst="rect">
            <a:avLst/>
          </a:prstGeom>
        </p:spPr>
      </p:pic>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solidFill>
                  <a:srgbClr val="245D9E"/>
                </a:solidFill>
              </a:defRPr>
            </a:lvl1pPr>
          </a:lstStyle>
          <a:p>
            <a:r>
              <a:rPr kumimoji="0" lang="en-US"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8" name="Footer Placeholder 9"/>
          <p:cNvSpPr>
            <a:spLocks noGrp="1"/>
          </p:cNvSpPr>
          <p:nvPr>
            <p:ph type="ftr" sz="quarter" idx="3"/>
          </p:nvPr>
        </p:nvSpPr>
        <p:spPr>
          <a:xfrm>
            <a:off x="1435608" y="6305550"/>
            <a:ext cx="7487600" cy="476250"/>
          </a:xfrm>
          <a:prstGeom prst="rect">
            <a:avLst/>
          </a:prstGeom>
        </p:spPr>
        <p:txBody>
          <a:bodyPr anchor="b"/>
          <a:lstStyle>
            <a:lvl1pPr algn="ctr" eaLnBrk="1" latinLnBrk="0" hangingPunct="1">
              <a:defRPr kumimoji="0" sz="1000">
                <a:solidFill>
                  <a:schemeClr val="accent6">
                    <a:lumMod val="60000"/>
                    <a:lumOff val="40000"/>
                  </a:schemeClr>
                </a:solidFill>
                <a:effectLst/>
              </a:defRPr>
            </a:lvl1pPr>
          </a:lstStyle>
          <a:p>
            <a:pPr>
              <a:defRPr/>
            </a:pPr>
            <a:r>
              <a:rPr lang="en-US" altLang="en-US" smtClean="0"/>
              <a:t>(c) Project Tomorrow 2012</a:t>
            </a: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Footer Placeholder 9"/>
          <p:cNvSpPr>
            <a:spLocks noGrp="1"/>
          </p:cNvSpPr>
          <p:nvPr>
            <p:ph type="ftr" sz="quarter" idx="3"/>
          </p:nvPr>
        </p:nvSpPr>
        <p:spPr>
          <a:xfrm>
            <a:off x="1435608" y="6305550"/>
            <a:ext cx="7487600" cy="476250"/>
          </a:xfrm>
          <a:prstGeom prst="rect">
            <a:avLst/>
          </a:prstGeom>
        </p:spPr>
        <p:txBody>
          <a:bodyPr anchor="b"/>
          <a:lstStyle>
            <a:lvl1pPr algn="ctr" eaLnBrk="1" latinLnBrk="0" hangingPunct="1">
              <a:defRPr kumimoji="0" sz="1000">
                <a:solidFill>
                  <a:schemeClr val="accent6">
                    <a:lumMod val="60000"/>
                    <a:lumOff val="40000"/>
                  </a:schemeClr>
                </a:solidFill>
                <a:effectLst/>
              </a:defRPr>
            </a:lvl1pPr>
          </a:lstStyle>
          <a:p>
            <a:pPr>
              <a:defRPr/>
            </a:pPr>
            <a:r>
              <a:rPr lang="en-US" altLang="en-US" smtClean="0"/>
              <a:t>(c) Project Tomorrow 2012</a:t>
            </a: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9"/>
          <p:cNvSpPr>
            <a:spLocks noGrp="1"/>
          </p:cNvSpPr>
          <p:nvPr>
            <p:ph type="ftr" sz="quarter" idx="3"/>
          </p:nvPr>
        </p:nvSpPr>
        <p:spPr>
          <a:xfrm>
            <a:off x="1435608" y="6305550"/>
            <a:ext cx="7487600" cy="476250"/>
          </a:xfrm>
          <a:prstGeom prst="rect">
            <a:avLst/>
          </a:prstGeom>
        </p:spPr>
        <p:txBody>
          <a:bodyPr anchor="b"/>
          <a:lstStyle>
            <a:lvl1pPr algn="ctr" eaLnBrk="1" latinLnBrk="0" hangingPunct="1">
              <a:defRPr kumimoji="0" sz="1000">
                <a:solidFill>
                  <a:schemeClr val="accent6">
                    <a:lumMod val="60000"/>
                    <a:lumOff val="40000"/>
                  </a:schemeClr>
                </a:solidFill>
                <a:effectLst/>
              </a:defRPr>
            </a:lvl1pPr>
          </a:lstStyle>
          <a:p>
            <a:pPr>
              <a:defRPr/>
            </a:pPr>
            <a:r>
              <a:rPr lang="en-US" altLang="en-US" smtClean="0"/>
              <a:t>(c) Project Tomorrow 2012</a:t>
            </a: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6" name="Footer Placeholder 9"/>
          <p:cNvSpPr>
            <a:spLocks noGrp="1"/>
          </p:cNvSpPr>
          <p:nvPr>
            <p:ph type="ftr" sz="quarter" idx="3"/>
          </p:nvPr>
        </p:nvSpPr>
        <p:spPr>
          <a:xfrm>
            <a:off x="1435608" y="6305550"/>
            <a:ext cx="7487600" cy="476250"/>
          </a:xfrm>
          <a:prstGeom prst="rect">
            <a:avLst/>
          </a:prstGeom>
        </p:spPr>
        <p:txBody>
          <a:bodyPr anchor="b"/>
          <a:lstStyle>
            <a:lvl1pPr algn="ctr" eaLnBrk="1" latinLnBrk="0" hangingPunct="1">
              <a:defRPr kumimoji="0" sz="1000">
                <a:solidFill>
                  <a:schemeClr val="accent6">
                    <a:lumMod val="60000"/>
                    <a:lumOff val="40000"/>
                  </a:schemeClr>
                </a:solidFill>
                <a:effectLst/>
              </a:defRPr>
            </a:lvl1pPr>
          </a:lstStyle>
          <a:p>
            <a:pPr>
              <a:defRPr/>
            </a:pPr>
            <a:r>
              <a:rPr lang="en-US" altLang="en-US" smtClean="0"/>
              <a:t>(c) Project Tomorrow 2012</a:t>
            </a: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oter Placeholder 9"/>
          <p:cNvSpPr>
            <a:spLocks noGrp="1"/>
          </p:cNvSpPr>
          <p:nvPr>
            <p:ph type="ftr" sz="quarter" idx="3"/>
          </p:nvPr>
        </p:nvSpPr>
        <p:spPr>
          <a:xfrm>
            <a:off x="1435608" y="6305550"/>
            <a:ext cx="7487600" cy="476250"/>
          </a:xfrm>
          <a:prstGeom prst="rect">
            <a:avLst/>
          </a:prstGeom>
        </p:spPr>
        <p:txBody>
          <a:bodyPr anchor="b"/>
          <a:lstStyle>
            <a:lvl1pPr algn="ctr" eaLnBrk="1" latinLnBrk="0" hangingPunct="1">
              <a:defRPr kumimoji="0" sz="1100">
                <a:solidFill>
                  <a:schemeClr val="accent6">
                    <a:lumMod val="60000"/>
                    <a:lumOff val="40000"/>
                  </a:schemeClr>
                </a:solidFill>
                <a:effectLst/>
              </a:defRPr>
            </a:lvl1pPr>
          </a:lstStyle>
          <a:p>
            <a:pPr>
              <a:defRPr/>
            </a:pPr>
            <a:r>
              <a:rPr lang="en-US" altLang="en-US" smtClean="0"/>
              <a:t>(c) Project Tomorrow 2012</a:t>
            </a: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2013 Project Tomorrow</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60E98E8-B036-413F-BF0F-295E851A94E2}" type="slidenum">
              <a:rPr lang="en-US"/>
              <a:pPr>
                <a:defRPr/>
              </a:pPr>
              <a:t>‹#›</a:t>
            </a:fld>
            <a:endParaRPr lang="en-US"/>
          </a:p>
        </p:txBody>
      </p:sp>
    </p:spTree>
    <p:extLst>
      <p:ext uri="{BB962C8B-B14F-4D97-AF65-F5344CB8AC3E}">
        <p14:creationId xmlns:p14="http://schemas.microsoft.com/office/powerpoint/2010/main" val="353112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014984" y="0"/>
            <a:ext cx="8131127" cy="6858054"/>
          </a:xfrm>
          <a:prstGeom prst="rect">
            <a:avLst/>
          </a:prstGeom>
          <a:solidFill>
            <a:schemeClr val="bg1">
              <a:alpha val="93000"/>
            </a:schemeClr>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Footer Placeholder 9"/>
          <p:cNvSpPr>
            <a:spLocks noGrp="1"/>
          </p:cNvSpPr>
          <p:nvPr>
            <p:ph type="ftr" sz="quarter" idx="3"/>
          </p:nvPr>
        </p:nvSpPr>
        <p:spPr>
          <a:xfrm>
            <a:off x="1435608" y="6305550"/>
            <a:ext cx="7487600" cy="476250"/>
          </a:xfrm>
          <a:prstGeom prst="rect">
            <a:avLst/>
          </a:prstGeom>
        </p:spPr>
        <p:txBody>
          <a:bodyPr anchor="b"/>
          <a:lstStyle>
            <a:lvl1pPr algn="ctr" eaLnBrk="1" latinLnBrk="0" hangingPunct="1">
              <a:defRPr kumimoji="0" sz="1000">
                <a:solidFill>
                  <a:schemeClr val="accent6">
                    <a:lumMod val="60000"/>
                    <a:lumOff val="40000"/>
                  </a:schemeClr>
                </a:solidFill>
                <a:effectLst/>
              </a:defRPr>
            </a:lvl1pPr>
          </a:lstStyle>
          <a:p>
            <a:pPr>
              <a:defRPr/>
            </a:pPr>
            <a:r>
              <a:rPr lang="en-US" altLang="en-US" smtClean="0"/>
              <a:t>(c) Project Tomorrow 2012</a:t>
            </a:r>
            <a:endParaRPr lang="en-US" alt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8" name="Picture 7" descr="PT_logo_300.jpg"/>
          <p:cNvPicPr>
            <a:picLocks noChangeAspect="1"/>
          </p:cNvPicPr>
          <p:nvPr/>
        </p:nvPicPr>
        <p:blipFill>
          <a:blip r:embed="rId10"/>
          <a:stretch>
            <a:fillRect/>
          </a:stretch>
        </p:blipFill>
        <p:spPr>
          <a:xfrm>
            <a:off x="8021710" y="274639"/>
            <a:ext cx="901497" cy="53436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dt="0"/>
  <p:txStyles>
    <p:titleStyle>
      <a:lvl1pPr algn="l" rtl="0" eaLnBrk="1" latinLnBrk="0" hangingPunct="1">
        <a:spcBef>
          <a:spcPct val="0"/>
        </a:spcBef>
        <a:buNone/>
        <a:defRPr kumimoji="0" sz="3600" kern="1200">
          <a:ln>
            <a:solidFill>
              <a:schemeClr val="accent6"/>
            </a:solidFill>
          </a:ln>
          <a:solidFill>
            <a:srgbClr val="0C528A"/>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rgbClr val="0C528A"/>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rgbClr val="0C528A"/>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omorrow.org/speakup"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2870031"/>
            <a:ext cx="6400800" cy="1015663"/>
          </a:xfrm>
          <a:prstGeom prst="rect">
            <a:avLst/>
          </a:prstGeom>
          <a:noFill/>
        </p:spPr>
        <p:txBody>
          <a:bodyPr wrap="square" rtlCol="0">
            <a:spAutoFit/>
          </a:bodyPr>
          <a:lstStyle/>
          <a:p>
            <a:r>
              <a:rPr lang="en-US" sz="3200" b="1" dirty="0" smtClean="0">
                <a:solidFill>
                  <a:srgbClr val="03548B"/>
                </a:solidFill>
              </a:rPr>
              <a:t>YouthTEACH2Learn:  </a:t>
            </a:r>
          </a:p>
          <a:p>
            <a:r>
              <a:rPr lang="en-US" sz="2800" i="1" dirty="0" smtClean="0"/>
              <a:t>Test Drive a Career in STEM Teaching</a:t>
            </a:r>
            <a:endParaRPr lang="en-US" sz="2800" i="1" dirty="0"/>
          </a:p>
        </p:txBody>
      </p:sp>
      <p:sp>
        <p:nvSpPr>
          <p:cNvPr id="5" name="TextBox 4"/>
          <p:cNvSpPr txBox="1"/>
          <p:nvPr/>
        </p:nvSpPr>
        <p:spPr>
          <a:xfrm>
            <a:off x="6138412" y="4572000"/>
            <a:ext cx="2462277" cy="1200329"/>
          </a:xfrm>
          <a:prstGeom prst="rect">
            <a:avLst/>
          </a:prstGeom>
          <a:noFill/>
        </p:spPr>
        <p:txBody>
          <a:bodyPr wrap="none" rtlCol="0">
            <a:spAutoFit/>
          </a:bodyPr>
          <a:lstStyle/>
          <a:p>
            <a:pPr algn="r"/>
            <a:r>
              <a:rPr lang="en-US" sz="2400" dirty="0" err="1" smtClean="0">
                <a:latin typeface="+mn-lt"/>
              </a:rPr>
              <a:t>Vinh</a:t>
            </a:r>
            <a:r>
              <a:rPr lang="en-US" sz="2400" dirty="0" smtClean="0">
                <a:latin typeface="+mn-lt"/>
              </a:rPr>
              <a:t> Luong</a:t>
            </a:r>
            <a:endParaRPr lang="en-US" sz="2400" dirty="0" smtClean="0">
              <a:latin typeface="+mn-lt"/>
            </a:endParaRPr>
          </a:p>
          <a:p>
            <a:pPr algn="r"/>
            <a:r>
              <a:rPr lang="en-US" sz="2400" dirty="0" smtClean="0">
                <a:latin typeface="+mn-lt"/>
              </a:rPr>
              <a:t>Program Manager</a:t>
            </a:r>
          </a:p>
          <a:p>
            <a:pPr algn="r"/>
            <a:r>
              <a:rPr lang="en-US" sz="2400" dirty="0" smtClean="0">
                <a:latin typeface="+mn-lt"/>
              </a:rPr>
              <a:t>Project Tomorrow</a:t>
            </a:r>
            <a:endParaRPr lang="en-US" sz="2400" dirty="0" smtClean="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660" y="228600"/>
            <a:ext cx="1895475" cy="198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769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defRPr/>
            </a:pPr>
            <a:r>
              <a:rPr lang="en-US" altLang="en-US" dirty="0" smtClean="0"/>
              <a:t>(c) Project Tomorrow 2013</a:t>
            </a:r>
            <a:endParaRPr lang="en-US" altLang="en-US" dirty="0"/>
          </a:p>
        </p:txBody>
      </p:sp>
      <p:sp>
        <p:nvSpPr>
          <p:cNvPr id="8" name="TextBox 7"/>
          <p:cNvSpPr txBox="1"/>
          <p:nvPr/>
        </p:nvSpPr>
        <p:spPr>
          <a:xfrm>
            <a:off x="1143000" y="228600"/>
            <a:ext cx="1711431" cy="523220"/>
          </a:xfrm>
          <a:prstGeom prst="rect">
            <a:avLst/>
          </a:prstGeom>
          <a:noFill/>
        </p:spPr>
        <p:txBody>
          <a:bodyPr wrap="none" rtlCol="0">
            <a:spAutoFit/>
          </a:bodyPr>
          <a:lstStyle/>
          <a:p>
            <a:r>
              <a:rPr lang="en-US" sz="2800" b="1" dirty="0" smtClean="0">
                <a:solidFill>
                  <a:srgbClr val="03548B"/>
                </a:solidFill>
                <a:latin typeface="+mj-lt"/>
              </a:rPr>
              <a:t>Research</a:t>
            </a:r>
            <a:endParaRPr lang="en-US" sz="2800" b="1" dirty="0">
              <a:solidFill>
                <a:srgbClr val="03548B"/>
              </a:solidFill>
              <a:latin typeface="+mj-lt"/>
            </a:endParaRPr>
          </a:p>
        </p:txBody>
      </p:sp>
      <p:sp>
        <p:nvSpPr>
          <p:cNvPr id="9" name="TextBox 8"/>
          <p:cNvSpPr txBox="1"/>
          <p:nvPr/>
        </p:nvSpPr>
        <p:spPr>
          <a:xfrm>
            <a:off x="1355436" y="1251589"/>
            <a:ext cx="6776470" cy="369332"/>
          </a:xfrm>
          <a:prstGeom prst="rect">
            <a:avLst/>
          </a:prstGeom>
          <a:noFill/>
        </p:spPr>
        <p:txBody>
          <a:bodyPr wrap="none" rtlCol="0">
            <a:spAutoFit/>
          </a:bodyPr>
          <a:lstStyle/>
          <a:p>
            <a:r>
              <a:rPr lang="en-US" dirty="0" smtClean="0"/>
              <a:t>Project Tomorrow’s Speak Up National Research Project – 2011 </a:t>
            </a:r>
            <a:endParaRPr lang="en-US" dirty="0"/>
          </a:p>
        </p:txBody>
      </p:sp>
      <p:sp>
        <p:nvSpPr>
          <p:cNvPr id="6" name="Content Placeholder 2"/>
          <p:cNvSpPr txBox="1">
            <a:spLocks/>
          </p:cNvSpPr>
          <p:nvPr/>
        </p:nvSpPr>
        <p:spPr>
          <a:xfrm>
            <a:off x="1103744" y="2743200"/>
            <a:ext cx="7659255" cy="4378325"/>
          </a:xfrm>
          <a:prstGeom prst="rect">
            <a:avLst/>
          </a:prstGeom>
        </p:spPr>
        <p:txBody>
          <a:bodyPr/>
          <a:lstStyle>
            <a:lvl1pPr marL="365760" indent="-283464" algn="l" rtl="0" eaLnBrk="1" latinLnBrk="0" hangingPunct="1">
              <a:lnSpc>
                <a:spcPct val="100000"/>
              </a:lnSpc>
              <a:spcBef>
                <a:spcPts val="600"/>
              </a:spcBef>
              <a:buClr>
                <a:srgbClr val="0C528A"/>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rgbClr val="0C528A"/>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lvl="1" fontAlgn="auto">
              <a:lnSpc>
                <a:spcPct val="125000"/>
              </a:lnSpc>
              <a:spcAft>
                <a:spcPts val="0"/>
              </a:spcAft>
              <a:buClrTx/>
            </a:pPr>
            <a:r>
              <a:rPr lang="en-US" sz="2400" dirty="0" smtClean="0"/>
              <a:t>63% of high school students say a </a:t>
            </a:r>
            <a:r>
              <a:rPr lang="en-US" sz="2400" b="1" dirty="0" smtClean="0">
                <a:solidFill>
                  <a:schemeClr val="accent4">
                    <a:lumMod val="75000"/>
                  </a:schemeClr>
                </a:solidFill>
              </a:rPr>
              <a:t>part-time job or internship</a:t>
            </a:r>
          </a:p>
          <a:p>
            <a:pPr lvl="1" fontAlgn="auto">
              <a:lnSpc>
                <a:spcPct val="125000"/>
              </a:lnSpc>
              <a:spcAft>
                <a:spcPts val="0"/>
              </a:spcAft>
              <a:buClrTx/>
            </a:pPr>
            <a:r>
              <a:rPr lang="en-US" sz="2400" dirty="0"/>
              <a:t>57% </a:t>
            </a:r>
            <a:r>
              <a:rPr lang="en-US" sz="2400" dirty="0" smtClean="0"/>
              <a:t>say </a:t>
            </a:r>
            <a:r>
              <a:rPr lang="en-US" sz="2400" dirty="0"/>
              <a:t>a </a:t>
            </a:r>
            <a:r>
              <a:rPr lang="en-US" sz="2400" b="1" dirty="0">
                <a:solidFill>
                  <a:schemeClr val="accent4">
                    <a:lumMod val="75000"/>
                  </a:schemeClr>
                </a:solidFill>
              </a:rPr>
              <a:t>program at school </a:t>
            </a:r>
            <a:r>
              <a:rPr lang="en-US" sz="2400" dirty="0"/>
              <a:t>about future </a:t>
            </a:r>
            <a:r>
              <a:rPr lang="en-US" sz="2400" dirty="0" smtClean="0"/>
              <a:t>careers</a:t>
            </a:r>
          </a:p>
          <a:p>
            <a:pPr lvl="1" fontAlgn="auto">
              <a:lnSpc>
                <a:spcPct val="125000"/>
              </a:lnSpc>
              <a:spcAft>
                <a:spcPts val="0"/>
              </a:spcAft>
              <a:buClrTx/>
            </a:pPr>
            <a:r>
              <a:rPr lang="en-US" sz="2400" dirty="0" smtClean="0"/>
              <a:t>32% say participate in an </a:t>
            </a:r>
            <a:r>
              <a:rPr lang="en-US" sz="2400" b="1" dirty="0" smtClean="0">
                <a:solidFill>
                  <a:schemeClr val="accent4">
                    <a:lumMod val="75000"/>
                  </a:schemeClr>
                </a:solidFill>
              </a:rPr>
              <a:t>after school program</a:t>
            </a:r>
          </a:p>
          <a:p>
            <a:pPr lvl="1" fontAlgn="auto">
              <a:lnSpc>
                <a:spcPct val="125000"/>
              </a:lnSpc>
              <a:spcAft>
                <a:spcPts val="0"/>
              </a:spcAft>
              <a:buClrTx/>
            </a:pPr>
            <a:r>
              <a:rPr lang="en-US" sz="2400" dirty="0" smtClean="0"/>
              <a:t>26% say take a </a:t>
            </a:r>
            <a:r>
              <a:rPr lang="en-US" sz="2400" b="1" dirty="0" smtClean="0">
                <a:solidFill>
                  <a:schemeClr val="accent4">
                    <a:lumMod val="75000"/>
                  </a:schemeClr>
                </a:solidFill>
              </a:rPr>
              <a:t>CTE class </a:t>
            </a:r>
            <a:r>
              <a:rPr lang="en-US" sz="2400" dirty="0" smtClean="0"/>
              <a:t>at school  </a:t>
            </a:r>
          </a:p>
          <a:p>
            <a:pPr lvl="1" fontAlgn="auto">
              <a:lnSpc>
                <a:spcPct val="125000"/>
              </a:lnSpc>
              <a:spcAft>
                <a:spcPts val="0"/>
              </a:spcAft>
              <a:buClrTx/>
            </a:pPr>
            <a:endParaRPr lang="en-US" sz="2000" dirty="0"/>
          </a:p>
          <a:p>
            <a:pPr lvl="1" fontAlgn="auto">
              <a:lnSpc>
                <a:spcPct val="125000"/>
              </a:lnSpc>
              <a:spcAft>
                <a:spcPts val="0"/>
              </a:spcAft>
              <a:buClrTx/>
            </a:pPr>
            <a:endParaRPr lang="en-US" sz="2000" dirty="0"/>
          </a:p>
        </p:txBody>
      </p:sp>
      <p:sp>
        <p:nvSpPr>
          <p:cNvPr id="4" name="Rectangle 3"/>
          <p:cNvSpPr/>
          <p:nvPr/>
        </p:nvSpPr>
        <p:spPr>
          <a:xfrm>
            <a:off x="1355436" y="1819870"/>
            <a:ext cx="6950364" cy="830997"/>
          </a:xfrm>
          <a:prstGeom prst="rect">
            <a:avLst/>
          </a:prstGeom>
        </p:spPr>
        <p:txBody>
          <a:bodyPr wrap="square">
            <a:spAutoFit/>
          </a:bodyPr>
          <a:lstStyle/>
          <a:p>
            <a:r>
              <a:rPr lang="en-US" sz="2400" b="1" i="1" dirty="0"/>
              <a:t>What would help increase your interest in a career you have been thinking about? </a:t>
            </a:r>
          </a:p>
        </p:txBody>
      </p:sp>
    </p:spTree>
    <p:extLst>
      <p:ext uri="{BB962C8B-B14F-4D97-AF65-F5344CB8AC3E}">
        <p14:creationId xmlns:p14="http://schemas.microsoft.com/office/powerpoint/2010/main" val="3368626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defRPr/>
            </a:pPr>
            <a:r>
              <a:rPr lang="en-US" altLang="en-US" dirty="0" smtClean="0"/>
              <a:t>(c) Project Tomorrow 2013</a:t>
            </a:r>
            <a:endParaRPr lang="en-US" altLang="en-US" dirty="0"/>
          </a:p>
        </p:txBody>
      </p:sp>
      <p:sp>
        <p:nvSpPr>
          <p:cNvPr id="8" name="TextBox 7"/>
          <p:cNvSpPr txBox="1"/>
          <p:nvPr/>
        </p:nvSpPr>
        <p:spPr>
          <a:xfrm>
            <a:off x="1143000" y="228600"/>
            <a:ext cx="1711431" cy="523220"/>
          </a:xfrm>
          <a:prstGeom prst="rect">
            <a:avLst/>
          </a:prstGeom>
          <a:noFill/>
        </p:spPr>
        <p:txBody>
          <a:bodyPr wrap="none" rtlCol="0">
            <a:spAutoFit/>
          </a:bodyPr>
          <a:lstStyle/>
          <a:p>
            <a:r>
              <a:rPr lang="en-US" sz="2800" b="1" dirty="0" smtClean="0">
                <a:solidFill>
                  <a:srgbClr val="03548B"/>
                </a:solidFill>
                <a:latin typeface="+mj-lt"/>
              </a:rPr>
              <a:t>Research</a:t>
            </a:r>
            <a:endParaRPr lang="en-US" sz="2800" b="1" dirty="0">
              <a:solidFill>
                <a:srgbClr val="03548B"/>
              </a:solidFill>
              <a:latin typeface="+mj-lt"/>
            </a:endParaRPr>
          </a:p>
        </p:txBody>
      </p:sp>
      <p:sp>
        <p:nvSpPr>
          <p:cNvPr id="9" name="TextBox 8"/>
          <p:cNvSpPr txBox="1"/>
          <p:nvPr/>
        </p:nvSpPr>
        <p:spPr>
          <a:xfrm>
            <a:off x="1383145" y="914646"/>
            <a:ext cx="6921831" cy="369332"/>
          </a:xfrm>
          <a:prstGeom prst="rect">
            <a:avLst/>
          </a:prstGeom>
          <a:noFill/>
        </p:spPr>
        <p:txBody>
          <a:bodyPr wrap="none" rtlCol="0">
            <a:spAutoFit/>
          </a:bodyPr>
          <a:lstStyle/>
          <a:p>
            <a:r>
              <a:rPr lang="en-US" dirty="0" smtClean="0"/>
              <a:t>Project Tomorrow’s Speak Up National Research Project – 2012 </a:t>
            </a:r>
            <a:endParaRPr lang="en-US" dirty="0"/>
          </a:p>
        </p:txBody>
      </p:sp>
      <p:sp>
        <p:nvSpPr>
          <p:cNvPr id="4" name="Rectangle 3"/>
          <p:cNvSpPr/>
          <p:nvPr/>
        </p:nvSpPr>
        <p:spPr>
          <a:xfrm>
            <a:off x="1341169" y="1447800"/>
            <a:ext cx="7433376" cy="2154436"/>
          </a:xfrm>
          <a:prstGeom prst="rect">
            <a:avLst/>
          </a:prstGeom>
        </p:spPr>
        <p:txBody>
          <a:bodyPr wrap="square">
            <a:spAutoFit/>
          </a:bodyPr>
          <a:lstStyle/>
          <a:p>
            <a:r>
              <a:rPr lang="en-US" sz="2400" b="1" i="1" dirty="0" smtClean="0"/>
              <a:t>When did you decide that you wanted to be a teacher?</a:t>
            </a:r>
          </a:p>
          <a:p>
            <a:endParaRPr lang="en-US" sz="1400" b="1" i="1" dirty="0"/>
          </a:p>
          <a:p>
            <a:pPr marL="285750" indent="-285750">
              <a:buFont typeface="Courier New" panose="02070309020205020404" pitchFamily="49" charset="0"/>
              <a:buChar char="o"/>
            </a:pPr>
            <a:r>
              <a:rPr lang="en-US" sz="2400" dirty="0" smtClean="0"/>
              <a:t>45% of pre-service teachers say it was </a:t>
            </a:r>
            <a:r>
              <a:rPr lang="en-US" sz="2400" b="1" dirty="0" smtClean="0">
                <a:solidFill>
                  <a:srgbClr val="C00000"/>
                </a:solidFill>
              </a:rPr>
              <a:t>before getting to college </a:t>
            </a:r>
            <a:r>
              <a:rPr lang="en-US" sz="2400" dirty="0" smtClean="0"/>
              <a:t>– 23% say it was </a:t>
            </a:r>
            <a:r>
              <a:rPr lang="en-US" sz="2400" b="1" dirty="0" smtClean="0">
                <a:solidFill>
                  <a:srgbClr val="C00000"/>
                </a:solidFill>
              </a:rPr>
              <a:t>in high school </a:t>
            </a:r>
            <a:endParaRPr lang="en-US" sz="2400" b="1" dirty="0">
              <a:solidFill>
                <a:srgbClr val="C00000"/>
              </a:solidFill>
            </a:endParaRPr>
          </a:p>
        </p:txBody>
      </p:sp>
    </p:spTree>
    <p:extLst>
      <p:ext uri="{BB962C8B-B14F-4D97-AF65-F5344CB8AC3E}">
        <p14:creationId xmlns:p14="http://schemas.microsoft.com/office/powerpoint/2010/main" val="1250807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defRPr/>
            </a:pPr>
            <a:r>
              <a:rPr lang="en-US" altLang="en-US" dirty="0" smtClean="0"/>
              <a:t>(c) Project Tomorrow 2013</a:t>
            </a:r>
            <a:endParaRPr lang="en-US" altLang="en-US" dirty="0"/>
          </a:p>
        </p:txBody>
      </p:sp>
      <p:sp>
        <p:nvSpPr>
          <p:cNvPr id="8" name="TextBox 7"/>
          <p:cNvSpPr txBox="1"/>
          <p:nvPr/>
        </p:nvSpPr>
        <p:spPr>
          <a:xfrm>
            <a:off x="1143000" y="228600"/>
            <a:ext cx="1711431" cy="523220"/>
          </a:xfrm>
          <a:prstGeom prst="rect">
            <a:avLst/>
          </a:prstGeom>
          <a:noFill/>
        </p:spPr>
        <p:txBody>
          <a:bodyPr wrap="none" rtlCol="0">
            <a:spAutoFit/>
          </a:bodyPr>
          <a:lstStyle/>
          <a:p>
            <a:r>
              <a:rPr lang="en-US" sz="2800" b="1" dirty="0" smtClean="0">
                <a:solidFill>
                  <a:srgbClr val="03548B"/>
                </a:solidFill>
                <a:latin typeface="+mj-lt"/>
              </a:rPr>
              <a:t>Research</a:t>
            </a:r>
            <a:endParaRPr lang="en-US" sz="2800" b="1" dirty="0">
              <a:solidFill>
                <a:srgbClr val="03548B"/>
              </a:solidFill>
              <a:latin typeface="+mj-lt"/>
            </a:endParaRPr>
          </a:p>
        </p:txBody>
      </p:sp>
      <p:sp>
        <p:nvSpPr>
          <p:cNvPr id="9" name="TextBox 8"/>
          <p:cNvSpPr txBox="1"/>
          <p:nvPr/>
        </p:nvSpPr>
        <p:spPr>
          <a:xfrm>
            <a:off x="1383145" y="914646"/>
            <a:ext cx="6921831" cy="369332"/>
          </a:xfrm>
          <a:prstGeom prst="rect">
            <a:avLst/>
          </a:prstGeom>
          <a:noFill/>
        </p:spPr>
        <p:txBody>
          <a:bodyPr wrap="none" rtlCol="0">
            <a:spAutoFit/>
          </a:bodyPr>
          <a:lstStyle/>
          <a:p>
            <a:r>
              <a:rPr lang="en-US" dirty="0" smtClean="0"/>
              <a:t>Project Tomorrow’s Speak Up National Research Project – 2012 </a:t>
            </a:r>
            <a:endParaRPr lang="en-US" dirty="0"/>
          </a:p>
        </p:txBody>
      </p:sp>
      <p:sp>
        <p:nvSpPr>
          <p:cNvPr id="4" name="Rectangle 3"/>
          <p:cNvSpPr/>
          <p:nvPr/>
        </p:nvSpPr>
        <p:spPr>
          <a:xfrm>
            <a:off x="1341169" y="1447800"/>
            <a:ext cx="7433376" cy="2154436"/>
          </a:xfrm>
          <a:prstGeom prst="rect">
            <a:avLst/>
          </a:prstGeom>
        </p:spPr>
        <p:txBody>
          <a:bodyPr wrap="square">
            <a:spAutoFit/>
          </a:bodyPr>
          <a:lstStyle/>
          <a:p>
            <a:r>
              <a:rPr lang="en-US" sz="2400" b="1" i="1" dirty="0" smtClean="0"/>
              <a:t>When did you decide that you wanted to be a teacher?</a:t>
            </a:r>
          </a:p>
          <a:p>
            <a:endParaRPr lang="en-US" sz="1400" b="1" i="1" dirty="0"/>
          </a:p>
          <a:p>
            <a:pPr marL="285750" indent="-285750">
              <a:buFont typeface="Courier New" panose="02070309020205020404" pitchFamily="49" charset="0"/>
              <a:buChar char="o"/>
            </a:pPr>
            <a:r>
              <a:rPr lang="en-US" sz="2400" dirty="0" smtClean="0"/>
              <a:t>45% of pre-service teachers say it was </a:t>
            </a:r>
            <a:r>
              <a:rPr lang="en-US" sz="2400" b="1" dirty="0" smtClean="0">
                <a:solidFill>
                  <a:srgbClr val="C00000"/>
                </a:solidFill>
              </a:rPr>
              <a:t>before getting to college </a:t>
            </a:r>
            <a:r>
              <a:rPr lang="en-US" sz="2400" dirty="0" smtClean="0"/>
              <a:t>– 23% say it was </a:t>
            </a:r>
            <a:r>
              <a:rPr lang="en-US" sz="2400" b="1" dirty="0" smtClean="0">
                <a:solidFill>
                  <a:srgbClr val="C00000"/>
                </a:solidFill>
              </a:rPr>
              <a:t>in high school </a:t>
            </a:r>
            <a:endParaRPr lang="en-US" sz="2400" b="1" dirty="0">
              <a:solidFill>
                <a:srgbClr val="C00000"/>
              </a:solidFill>
            </a:endParaRPr>
          </a:p>
        </p:txBody>
      </p:sp>
      <p:sp>
        <p:nvSpPr>
          <p:cNvPr id="2" name="TextBox 1"/>
          <p:cNvSpPr txBox="1"/>
          <p:nvPr/>
        </p:nvSpPr>
        <p:spPr>
          <a:xfrm>
            <a:off x="1366980" y="3733800"/>
            <a:ext cx="7624619" cy="2492990"/>
          </a:xfrm>
          <a:prstGeom prst="rect">
            <a:avLst/>
          </a:prstGeom>
          <a:noFill/>
        </p:spPr>
        <p:txBody>
          <a:bodyPr wrap="square" rtlCol="0">
            <a:spAutoFit/>
          </a:bodyPr>
          <a:lstStyle/>
          <a:p>
            <a:r>
              <a:rPr lang="en-US" sz="2400" b="1" i="1" dirty="0" smtClean="0"/>
              <a:t>What is the driving influence on your decision to become a teacher?</a:t>
            </a:r>
          </a:p>
          <a:p>
            <a:endParaRPr lang="en-US" sz="1200" b="1" i="1" dirty="0"/>
          </a:p>
          <a:p>
            <a:pPr marL="285750" indent="-285750">
              <a:buFont typeface="Courier New" panose="02070309020205020404" pitchFamily="49" charset="0"/>
              <a:buChar char="o"/>
            </a:pPr>
            <a:r>
              <a:rPr lang="en-US" sz="2400" dirty="0" smtClean="0"/>
              <a:t>71% of pre-service teachers say </a:t>
            </a:r>
            <a:r>
              <a:rPr lang="en-US" sz="2400" b="1" dirty="0" smtClean="0">
                <a:solidFill>
                  <a:srgbClr val="C00000"/>
                </a:solidFill>
              </a:rPr>
              <a:t>“to make a difference in the world”</a:t>
            </a:r>
          </a:p>
          <a:p>
            <a:pPr marL="285750" indent="-285750">
              <a:buFont typeface="Courier New" panose="02070309020205020404" pitchFamily="49" charset="0"/>
              <a:buChar char="o"/>
            </a:pPr>
            <a:r>
              <a:rPr lang="en-US" sz="2400" dirty="0" smtClean="0"/>
              <a:t>65% say </a:t>
            </a:r>
            <a:r>
              <a:rPr lang="en-US" sz="2400" b="1" dirty="0" smtClean="0">
                <a:solidFill>
                  <a:srgbClr val="C00000"/>
                </a:solidFill>
              </a:rPr>
              <a:t>“desire to work with children”</a:t>
            </a:r>
          </a:p>
          <a:p>
            <a:pPr marL="285750" indent="-285750">
              <a:buFont typeface="Courier New" panose="02070309020205020404" pitchFamily="49" charset="0"/>
              <a:buChar char="o"/>
            </a:pPr>
            <a:r>
              <a:rPr lang="en-US" sz="2400" dirty="0" smtClean="0"/>
              <a:t>62% say </a:t>
            </a:r>
            <a:r>
              <a:rPr lang="en-US" sz="2400" b="1" dirty="0" smtClean="0">
                <a:solidFill>
                  <a:srgbClr val="C00000"/>
                </a:solidFill>
              </a:rPr>
              <a:t>“a favorite teacher that I had in school” </a:t>
            </a:r>
            <a:endParaRPr lang="en-US" sz="2400" b="1" dirty="0">
              <a:solidFill>
                <a:srgbClr val="C00000"/>
              </a:solidFill>
            </a:endParaRPr>
          </a:p>
        </p:txBody>
      </p:sp>
    </p:spTree>
    <p:extLst>
      <p:ext uri="{BB962C8B-B14F-4D97-AF65-F5344CB8AC3E}">
        <p14:creationId xmlns:p14="http://schemas.microsoft.com/office/powerpoint/2010/main" val="4267719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defRPr/>
            </a:pPr>
            <a:r>
              <a:rPr lang="en-US" altLang="en-US" smtClean="0"/>
              <a:t>(c) Project Tomorrow 2012</a:t>
            </a:r>
            <a:endParaRPr lang="en-US" altLang="en-US"/>
          </a:p>
        </p:txBody>
      </p:sp>
      <p:sp>
        <p:nvSpPr>
          <p:cNvPr id="5" name="TextBox 4"/>
          <p:cNvSpPr txBox="1"/>
          <p:nvPr/>
        </p:nvSpPr>
        <p:spPr>
          <a:xfrm>
            <a:off x="1219200" y="1143000"/>
            <a:ext cx="7086600" cy="4524315"/>
          </a:xfrm>
          <a:prstGeom prst="rect">
            <a:avLst/>
          </a:prstGeom>
          <a:noFill/>
        </p:spPr>
        <p:txBody>
          <a:bodyPr wrap="square" rtlCol="0">
            <a:spAutoFit/>
          </a:bodyPr>
          <a:lstStyle/>
          <a:p>
            <a:r>
              <a:rPr lang="en-US" sz="3600" b="1" dirty="0" smtClean="0">
                <a:solidFill>
                  <a:srgbClr val="03548B"/>
                </a:solidFill>
                <a:latin typeface="+mn-lt"/>
              </a:rPr>
              <a:t>Project Tomorrow Solutions </a:t>
            </a:r>
          </a:p>
          <a:p>
            <a:endParaRPr lang="en-US" sz="3600" dirty="0">
              <a:latin typeface="+mn-lt"/>
            </a:endParaRPr>
          </a:p>
          <a:p>
            <a:pPr marL="285750" indent="-285750">
              <a:buFont typeface="Wingdings" panose="05000000000000000000" pitchFamily="2" charset="2"/>
              <a:buChar char="§"/>
            </a:pPr>
            <a:r>
              <a:rPr lang="en-US" sz="3600" dirty="0" smtClean="0">
                <a:latin typeface="+mn-lt"/>
              </a:rPr>
              <a:t>YouthTEACH2Learn Program and Curriculum</a:t>
            </a:r>
          </a:p>
          <a:p>
            <a:pPr marL="285750" indent="-285750">
              <a:buFont typeface="Wingdings" panose="05000000000000000000" pitchFamily="2" charset="2"/>
              <a:buChar char="§"/>
            </a:pPr>
            <a:endParaRPr lang="en-US" sz="3600" dirty="0">
              <a:latin typeface="+mn-lt"/>
            </a:endParaRPr>
          </a:p>
          <a:p>
            <a:pPr marL="285750" indent="-285750">
              <a:buFont typeface="Wingdings" panose="05000000000000000000" pitchFamily="2" charset="2"/>
              <a:buChar char="§"/>
            </a:pPr>
            <a:r>
              <a:rPr lang="en-US" sz="3600" dirty="0" smtClean="0">
                <a:latin typeface="+mn-lt"/>
              </a:rPr>
              <a:t>Future Educators’ Association</a:t>
            </a:r>
          </a:p>
          <a:p>
            <a:pPr marL="285750" indent="-285750">
              <a:buFont typeface="Wingdings" panose="05000000000000000000" pitchFamily="2" charset="2"/>
              <a:buChar char="§"/>
            </a:pPr>
            <a:endParaRPr lang="en-US" sz="3600" dirty="0">
              <a:latin typeface="+mn-lt"/>
            </a:endParaRPr>
          </a:p>
          <a:p>
            <a:pPr marL="285750" indent="-285750">
              <a:buFont typeface="Wingdings" panose="05000000000000000000" pitchFamily="2" charset="2"/>
              <a:buChar char="§"/>
            </a:pPr>
            <a:r>
              <a:rPr lang="en-US" sz="3600" dirty="0" smtClean="0">
                <a:latin typeface="+mn-lt"/>
              </a:rPr>
              <a:t>Speak Up Research Project  </a:t>
            </a:r>
            <a:endParaRPr lang="en-US" sz="3600" dirty="0">
              <a:latin typeface="+mn-lt"/>
            </a:endParaRPr>
          </a:p>
        </p:txBody>
      </p:sp>
    </p:spTree>
    <p:extLst>
      <p:ext uri="{BB962C8B-B14F-4D97-AF65-F5344CB8AC3E}">
        <p14:creationId xmlns:p14="http://schemas.microsoft.com/office/powerpoint/2010/main" val="332309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Grp="1" noChangeArrowheads="1"/>
          </p:cNvSpPr>
          <p:nvPr>
            <p:ph idx="1"/>
          </p:nvPr>
        </p:nvSpPr>
        <p:spPr>
          <a:xfrm>
            <a:off x="1143000" y="3505200"/>
            <a:ext cx="7772400" cy="2743200"/>
          </a:xfrm>
        </p:spPr>
        <p:txBody>
          <a:bodyPr>
            <a:noAutofit/>
          </a:bodyPr>
          <a:lstStyle/>
          <a:p>
            <a:pPr marL="687388" lvl="1" indent="-342900" eaLnBrk="1" hangingPunct="1">
              <a:buFont typeface="Wingdings" panose="05000000000000000000" pitchFamily="2" charset="2"/>
              <a:buChar char="§"/>
            </a:pPr>
            <a:r>
              <a:rPr lang="en-US" sz="2000" dirty="0" smtClean="0"/>
              <a:t>National recognized program – teacher developed</a:t>
            </a:r>
          </a:p>
          <a:p>
            <a:pPr marL="687388" lvl="1" indent="-342900" eaLnBrk="1" hangingPunct="1">
              <a:buFont typeface="Wingdings" panose="05000000000000000000" pitchFamily="2" charset="2"/>
              <a:buChar char="§"/>
            </a:pPr>
            <a:r>
              <a:rPr lang="en-US" sz="2000" dirty="0" smtClean="0"/>
              <a:t>Full year or after school curriculum</a:t>
            </a:r>
          </a:p>
          <a:p>
            <a:pPr marL="687388" lvl="1" indent="-342900" eaLnBrk="1" hangingPunct="1">
              <a:buFont typeface="Wingdings" panose="05000000000000000000" pitchFamily="2" charset="2"/>
              <a:buChar char="§"/>
            </a:pPr>
            <a:r>
              <a:rPr lang="en-US" sz="2000" dirty="0" smtClean="0"/>
              <a:t>Twenty modules aligned with CTE standards, Common Core Math Standards and Next Generation Science Standards</a:t>
            </a:r>
          </a:p>
          <a:p>
            <a:pPr marL="687388" lvl="1" indent="-342900" eaLnBrk="1" hangingPunct="1">
              <a:buFont typeface="Wingdings" panose="05000000000000000000" pitchFamily="2" charset="2"/>
              <a:buChar char="§"/>
            </a:pPr>
            <a:r>
              <a:rPr lang="en-US" sz="2000" dirty="0" smtClean="0"/>
              <a:t>Online tools and resources to support students and teachers</a:t>
            </a:r>
          </a:p>
          <a:p>
            <a:pPr marL="687388" lvl="1" indent="-342900" eaLnBrk="1" hangingPunct="1">
              <a:buFont typeface="Wingdings" panose="05000000000000000000" pitchFamily="2" charset="2"/>
              <a:buChar char="§"/>
            </a:pPr>
            <a:r>
              <a:rPr lang="en-US" sz="2000" dirty="0" smtClean="0"/>
              <a:t>15 years of successful implementation in California </a:t>
            </a:r>
          </a:p>
          <a:p>
            <a:pPr marL="687388" lvl="1" indent="-342900" eaLnBrk="1" hangingPunct="1">
              <a:buFont typeface="Wingdings" panose="05000000000000000000" pitchFamily="2" charset="2"/>
              <a:buChar char="§"/>
            </a:pPr>
            <a:r>
              <a:rPr lang="en-US" sz="2000" dirty="0" smtClean="0"/>
              <a:t>12,750 high school students – 40% pursued teaching careers</a:t>
            </a:r>
          </a:p>
        </p:txBody>
      </p:sp>
      <p:sp>
        <p:nvSpPr>
          <p:cNvPr id="7" name="Footer Placeholder 4"/>
          <p:cNvSpPr>
            <a:spLocks noGrp="1"/>
          </p:cNvSpPr>
          <p:nvPr>
            <p:ph type="ftr" sz="quarter" idx="3"/>
          </p:nvPr>
        </p:nvSpPr>
        <p:spPr/>
        <p:txBody>
          <a:bodyPr/>
          <a:lstStyle/>
          <a:p>
            <a:pPr>
              <a:defRPr/>
            </a:pPr>
            <a:r>
              <a:rPr lang="en-US" altLang="en-US" dirty="0" smtClean="0"/>
              <a:t>(c) Project Tomorrow 2012</a:t>
            </a:r>
            <a:endParaRPr lang="en-US" altLang="en-US" dirty="0"/>
          </a:p>
        </p:txBody>
      </p:sp>
      <p:pic>
        <p:nvPicPr>
          <p:cNvPr id="4102" name="Picture 5" descr="Trabuco Hills student shows parts of a fl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990600"/>
            <a:ext cx="2971800" cy="23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43000" y="228600"/>
            <a:ext cx="6279155" cy="523220"/>
          </a:xfrm>
          <a:prstGeom prst="rect">
            <a:avLst/>
          </a:prstGeom>
          <a:noFill/>
        </p:spPr>
        <p:txBody>
          <a:bodyPr wrap="none" rtlCol="0">
            <a:spAutoFit/>
          </a:bodyPr>
          <a:lstStyle/>
          <a:p>
            <a:r>
              <a:rPr lang="en-US" sz="2800" b="1" dirty="0" smtClean="0">
                <a:solidFill>
                  <a:srgbClr val="03548B"/>
                </a:solidFill>
                <a:latin typeface="+mj-lt"/>
              </a:rPr>
              <a:t>Introduction to YouthTEACH2Learn</a:t>
            </a:r>
            <a:endParaRPr lang="en-US" sz="2800" b="1" dirty="0">
              <a:solidFill>
                <a:srgbClr val="03548B"/>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599"/>
            <a:ext cx="2908445" cy="2322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1219199" y="935037"/>
            <a:ext cx="7467599" cy="5541963"/>
          </a:xfrm>
        </p:spPr>
        <p:txBody>
          <a:bodyPr/>
          <a:lstStyle/>
          <a:p>
            <a:pPr marL="82296" indent="0" eaLnBrk="1" hangingPunct="1">
              <a:buClrTx/>
              <a:buNone/>
            </a:pPr>
            <a:r>
              <a:rPr lang="en-US" sz="2400" b="1" dirty="0" smtClean="0"/>
              <a:t>High school students:</a:t>
            </a:r>
          </a:p>
          <a:p>
            <a:pPr lvl="1" eaLnBrk="1" hangingPunct="1">
              <a:lnSpc>
                <a:spcPct val="125000"/>
              </a:lnSpc>
              <a:buClrTx/>
            </a:pPr>
            <a:r>
              <a:rPr lang="en-US" sz="2000" dirty="0"/>
              <a:t>Enroll in YT2L class </a:t>
            </a:r>
            <a:r>
              <a:rPr lang="en-US" sz="2000" dirty="0" smtClean="0"/>
              <a:t>within the bell schedule – </a:t>
            </a:r>
            <a:r>
              <a:rPr lang="en-US" sz="2000" dirty="0"/>
              <a:t>we provide </a:t>
            </a:r>
            <a:r>
              <a:rPr lang="en-US" sz="2000" dirty="0" smtClean="0"/>
              <a:t>curriculum and supplemental resources</a:t>
            </a:r>
            <a:endParaRPr lang="en-US" sz="2000" dirty="0"/>
          </a:p>
          <a:p>
            <a:pPr lvl="2">
              <a:lnSpc>
                <a:spcPct val="125000"/>
              </a:lnSpc>
              <a:buClrTx/>
            </a:pPr>
            <a:r>
              <a:rPr lang="en-US" sz="1800" i="1" dirty="0" smtClean="0"/>
              <a:t>Curriculum is modeled after college introduction to teaching course curriculum</a:t>
            </a:r>
          </a:p>
          <a:p>
            <a:pPr lvl="1" eaLnBrk="1" hangingPunct="1">
              <a:lnSpc>
                <a:spcPct val="125000"/>
              </a:lnSpc>
              <a:buClrTx/>
            </a:pPr>
            <a:r>
              <a:rPr lang="en-US" sz="2000" dirty="0" smtClean="0"/>
              <a:t>Learn </a:t>
            </a:r>
            <a:r>
              <a:rPr lang="en-US" sz="2000" dirty="0"/>
              <a:t>how to teach hands on science/math lessons</a:t>
            </a:r>
          </a:p>
          <a:p>
            <a:pPr lvl="1" eaLnBrk="1" hangingPunct="1">
              <a:lnSpc>
                <a:spcPct val="125000"/>
              </a:lnSpc>
              <a:buClrTx/>
            </a:pPr>
            <a:r>
              <a:rPr lang="en-US" sz="2000" dirty="0"/>
              <a:t>Teach lessons to elementary students 6-8x a year</a:t>
            </a:r>
          </a:p>
          <a:p>
            <a:pPr lvl="1" eaLnBrk="1" hangingPunct="1">
              <a:lnSpc>
                <a:spcPct val="125000"/>
              </a:lnSpc>
              <a:buClrTx/>
            </a:pPr>
            <a:r>
              <a:rPr lang="en-US" sz="2000" dirty="0"/>
              <a:t>Test-drive teaching as a career</a:t>
            </a:r>
          </a:p>
          <a:p>
            <a:pPr lvl="1" eaLnBrk="1" hangingPunct="1">
              <a:lnSpc>
                <a:spcPct val="125000"/>
              </a:lnSpc>
              <a:buClrTx/>
            </a:pPr>
            <a:r>
              <a:rPr lang="en-US" sz="2000" dirty="0"/>
              <a:t>Increase personal interest in </a:t>
            </a:r>
            <a:r>
              <a:rPr lang="en-US" sz="2000" dirty="0" smtClean="0"/>
              <a:t>science</a:t>
            </a:r>
          </a:p>
          <a:p>
            <a:pPr marL="402336" lvl="1" indent="0" eaLnBrk="1" hangingPunct="1">
              <a:lnSpc>
                <a:spcPct val="125000"/>
              </a:lnSpc>
              <a:buClrTx/>
              <a:buNone/>
            </a:pPr>
            <a:r>
              <a:rPr lang="en-US" sz="2000" dirty="0"/>
              <a:t> </a:t>
            </a:r>
            <a:r>
              <a:rPr lang="en-US" sz="2000" dirty="0" smtClean="0"/>
              <a:t>   and </a:t>
            </a:r>
            <a:r>
              <a:rPr lang="en-US" sz="2000" dirty="0"/>
              <a:t>math careers</a:t>
            </a:r>
          </a:p>
          <a:p>
            <a:pPr lvl="1" eaLnBrk="1" hangingPunct="1">
              <a:lnSpc>
                <a:spcPct val="125000"/>
              </a:lnSpc>
              <a:buClrTx/>
            </a:pPr>
            <a:r>
              <a:rPr lang="en-US" sz="2000" dirty="0"/>
              <a:t>Develop 21st century skills</a:t>
            </a:r>
          </a:p>
          <a:p>
            <a:pPr marL="344487" lvl="1" indent="0" eaLnBrk="1" hangingPunct="1">
              <a:buNone/>
            </a:pPr>
            <a:endParaRPr lang="en-US" sz="2000" dirty="0" smtClean="0"/>
          </a:p>
          <a:p>
            <a:pPr lvl="1" eaLnBrk="1" hangingPunct="1"/>
            <a:endParaRPr lang="en-US" sz="2200" dirty="0" smtClean="0"/>
          </a:p>
        </p:txBody>
      </p:sp>
      <p:sp>
        <p:nvSpPr>
          <p:cNvPr id="6" name="Footer Placeholder 4"/>
          <p:cNvSpPr>
            <a:spLocks noGrp="1"/>
          </p:cNvSpPr>
          <p:nvPr>
            <p:ph type="ftr" sz="quarter" idx="3"/>
          </p:nvPr>
        </p:nvSpPr>
        <p:spPr/>
        <p:txBody>
          <a:bodyPr/>
          <a:lstStyle/>
          <a:p>
            <a:pPr>
              <a:defRPr/>
            </a:pPr>
            <a:r>
              <a:rPr lang="en-US" altLang="en-US" dirty="0" smtClean="0"/>
              <a:t>(c) Project Tomorrow 2013</a:t>
            </a:r>
            <a:endParaRPr lang="en-US" altLang="en-US" dirty="0"/>
          </a:p>
        </p:txBody>
      </p:sp>
      <p:pic>
        <p:nvPicPr>
          <p:cNvPr id="5126" name="Picture 4" descr="Trabuco Hills docents at Melinda Heights Element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5518" y="3962400"/>
            <a:ext cx="2481281" cy="2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19200" y="228600"/>
            <a:ext cx="6279155" cy="523220"/>
          </a:xfrm>
          <a:prstGeom prst="rect">
            <a:avLst/>
          </a:prstGeom>
          <a:noFill/>
        </p:spPr>
        <p:txBody>
          <a:bodyPr wrap="none" rtlCol="0">
            <a:spAutoFit/>
          </a:bodyPr>
          <a:lstStyle/>
          <a:p>
            <a:r>
              <a:rPr lang="en-US" sz="2800" b="1" dirty="0" smtClean="0">
                <a:solidFill>
                  <a:srgbClr val="03548B"/>
                </a:solidFill>
                <a:latin typeface="+mj-lt"/>
              </a:rPr>
              <a:t>Introduction to YouthTEACH2Learn</a:t>
            </a:r>
            <a:endParaRPr lang="en-US" sz="2800" b="1" dirty="0">
              <a:solidFill>
                <a:srgbClr val="03548B"/>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p:cNvSpPr>
            <a:spLocks noGrp="1" noChangeArrowheads="1"/>
          </p:cNvSpPr>
          <p:nvPr>
            <p:ph idx="1"/>
          </p:nvPr>
        </p:nvSpPr>
        <p:spPr>
          <a:xfrm>
            <a:off x="1154784" y="914401"/>
            <a:ext cx="6998616" cy="2895600"/>
          </a:xfrm>
        </p:spPr>
        <p:txBody>
          <a:bodyPr>
            <a:normAutofit/>
          </a:bodyPr>
          <a:lstStyle/>
          <a:p>
            <a:pPr marL="82296" indent="0" eaLnBrk="1" hangingPunct="1">
              <a:buClrTx/>
              <a:buNone/>
            </a:pPr>
            <a:r>
              <a:rPr lang="en-US" sz="2400" b="1" dirty="0" smtClean="0"/>
              <a:t>Elementary students:</a:t>
            </a:r>
          </a:p>
          <a:p>
            <a:pPr lvl="1" eaLnBrk="1" hangingPunct="1">
              <a:lnSpc>
                <a:spcPct val="125000"/>
              </a:lnSpc>
              <a:buClrTx/>
              <a:buFont typeface="Courier New" panose="02070309020205020404" pitchFamily="49" charset="0"/>
              <a:buChar char="o"/>
            </a:pPr>
            <a:r>
              <a:rPr lang="en-US" sz="2000" dirty="0"/>
              <a:t>Increase exposure to hands on, inquiry based science and math</a:t>
            </a:r>
          </a:p>
          <a:p>
            <a:pPr lvl="1" eaLnBrk="1" hangingPunct="1">
              <a:lnSpc>
                <a:spcPct val="125000"/>
              </a:lnSpc>
              <a:buClrTx/>
              <a:buFont typeface="Courier New" panose="02070309020205020404" pitchFamily="49" charset="0"/>
              <a:buChar char="o"/>
            </a:pPr>
            <a:r>
              <a:rPr lang="en-US" sz="2000" dirty="0"/>
              <a:t>Increase sustainable interest in science and math</a:t>
            </a:r>
          </a:p>
          <a:p>
            <a:pPr lvl="1" eaLnBrk="1" hangingPunct="1">
              <a:lnSpc>
                <a:spcPct val="125000"/>
              </a:lnSpc>
              <a:buClrTx/>
              <a:buFont typeface="Courier New" panose="02070309020205020404" pitchFamily="49" charset="0"/>
              <a:buChar char="o"/>
            </a:pPr>
            <a:r>
              <a:rPr lang="en-US" sz="2000" dirty="0"/>
              <a:t>Increase proficiency on state standardized tests</a:t>
            </a:r>
          </a:p>
          <a:p>
            <a:pPr lvl="1" eaLnBrk="1" hangingPunct="1">
              <a:lnSpc>
                <a:spcPct val="125000"/>
              </a:lnSpc>
              <a:buClrTx/>
              <a:buFont typeface="Courier New" panose="02070309020205020404" pitchFamily="49" charset="0"/>
              <a:buChar char="o"/>
            </a:pPr>
            <a:r>
              <a:rPr lang="en-US" sz="2000" dirty="0"/>
              <a:t>Role modeling and mentoring by older students</a:t>
            </a:r>
          </a:p>
          <a:p>
            <a:pPr lvl="1" algn="r" eaLnBrk="1" hangingPunct="1">
              <a:lnSpc>
                <a:spcPct val="125000"/>
              </a:lnSpc>
              <a:buFont typeface="Wingdings" pitchFamily="2" charset="2"/>
              <a:buNone/>
            </a:pPr>
            <a:endParaRPr lang="en-US" sz="2000" dirty="0" smtClean="0"/>
          </a:p>
          <a:p>
            <a:pPr lvl="1" eaLnBrk="1" hangingPunct="1"/>
            <a:endParaRPr lang="en-US" sz="2000" dirty="0" smtClean="0"/>
          </a:p>
        </p:txBody>
      </p:sp>
      <p:sp>
        <p:nvSpPr>
          <p:cNvPr id="5" name="Footer Placeholder 4"/>
          <p:cNvSpPr>
            <a:spLocks noGrp="1"/>
          </p:cNvSpPr>
          <p:nvPr>
            <p:ph type="ftr" sz="quarter" idx="3"/>
          </p:nvPr>
        </p:nvSpPr>
        <p:spPr/>
        <p:txBody>
          <a:bodyPr/>
          <a:lstStyle/>
          <a:p>
            <a:pPr>
              <a:defRPr/>
            </a:pPr>
            <a:r>
              <a:rPr lang="en-US" altLang="en-US" dirty="0" smtClean="0"/>
              <a:t>(c) Project Tomorrow 2013</a:t>
            </a:r>
            <a:endParaRPr lang="en-US" alt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753" b="21752"/>
          <a:stretch/>
        </p:blipFill>
        <p:spPr>
          <a:xfrm>
            <a:off x="1524000" y="3809999"/>
            <a:ext cx="1905000" cy="2257561"/>
          </a:xfrm>
          <a:prstGeom prst="rect">
            <a:avLst/>
          </a:prstGeom>
        </p:spPr>
      </p:pic>
      <p:sp>
        <p:nvSpPr>
          <p:cNvPr id="8" name="TextBox 7"/>
          <p:cNvSpPr txBox="1"/>
          <p:nvPr/>
        </p:nvSpPr>
        <p:spPr>
          <a:xfrm>
            <a:off x="1143000" y="228600"/>
            <a:ext cx="6279155" cy="523220"/>
          </a:xfrm>
          <a:prstGeom prst="rect">
            <a:avLst/>
          </a:prstGeom>
          <a:noFill/>
        </p:spPr>
        <p:txBody>
          <a:bodyPr wrap="none" rtlCol="0">
            <a:spAutoFit/>
          </a:bodyPr>
          <a:lstStyle/>
          <a:p>
            <a:r>
              <a:rPr lang="en-US" sz="2800" b="1" dirty="0" smtClean="0">
                <a:solidFill>
                  <a:srgbClr val="03548B"/>
                </a:solidFill>
                <a:latin typeface="+mj-lt"/>
              </a:rPr>
              <a:t>Introduction to YouthTEACH2Learn</a:t>
            </a:r>
            <a:endParaRPr lang="en-US" sz="2800" b="1" dirty="0">
              <a:solidFill>
                <a:srgbClr val="03548B"/>
              </a:solidFill>
              <a:latin typeface="+mj-lt"/>
            </a:endParaRPr>
          </a:p>
        </p:txBody>
      </p:sp>
      <p:sp>
        <p:nvSpPr>
          <p:cNvPr id="4" name="TextBox 3"/>
          <p:cNvSpPr txBox="1"/>
          <p:nvPr/>
        </p:nvSpPr>
        <p:spPr>
          <a:xfrm>
            <a:off x="3505200" y="3810000"/>
            <a:ext cx="5105400" cy="2385268"/>
          </a:xfrm>
          <a:prstGeom prst="rect">
            <a:avLst/>
          </a:prstGeom>
          <a:noFill/>
        </p:spPr>
        <p:txBody>
          <a:bodyPr wrap="square" rtlCol="0">
            <a:spAutoFit/>
          </a:bodyPr>
          <a:lstStyle/>
          <a:p>
            <a:pPr marL="82296" indent="0" eaLnBrk="1" hangingPunct="1">
              <a:buClrTx/>
              <a:buNone/>
            </a:pPr>
            <a:r>
              <a:rPr lang="en-US" sz="2400" b="1" dirty="0">
                <a:latin typeface="+mn-lt"/>
              </a:rPr>
              <a:t>Elementary teachers:</a:t>
            </a:r>
          </a:p>
          <a:p>
            <a:pPr marL="800100" lvl="1" indent="-342900" eaLnBrk="1" hangingPunct="1">
              <a:lnSpc>
                <a:spcPct val="125000"/>
              </a:lnSpc>
              <a:buClrTx/>
              <a:buFont typeface="Courier New" panose="02070309020205020404" pitchFamily="49" charset="0"/>
              <a:buChar char="o"/>
            </a:pPr>
            <a:r>
              <a:rPr lang="en-US" sz="2000" dirty="0">
                <a:latin typeface="+mn-lt"/>
              </a:rPr>
              <a:t>Acquire hands on lesson plans</a:t>
            </a:r>
          </a:p>
          <a:p>
            <a:pPr marL="800100" lvl="1" indent="-342900" eaLnBrk="1" hangingPunct="1">
              <a:lnSpc>
                <a:spcPct val="125000"/>
              </a:lnSpc>
              <a:buClrTx/>
              <a:buFont typeface="Courier New" panose="02070309020205020404" pitchFamily="49" charset="0"/>
              <a:buChar char="o"/>
            </a:pPr>
            <a:r>
              <a:rPr lang="en-US" sz="2000" dirty="0">
                <a:latin typeface="+mn-lt"/>
              </a:rPr>
              <a:t>Increase confidence in science and math instruction</a:t>
            </a:r>
          </a:p>
          <a:p>
            <a:pPr marL="800100" lvl="1" indent="-342900" eaLnBrk="1" hangingPunct="1">
              <a:lnSpc>
                <a:spcPct val="125000"/>
              </a:lnSpc>
              <a:buClrTx/>
              <a:buFont typeface="Courier New" panose="02070309020205020404" pitchFamily="49" charset="0"/>
              <a:buChar char="o"/>
            </a:pPr>
            <a:r>
              <a:rPr lang="en-US" sz="2000" dirty="0">
                <a:latin typeface="+mn-lt"/>
              </a:rPr>
              <a:t>Observe students in learning process </a:t>
            </a:r>
          </a:p>
          <a:p>
            <a:pPr marL="800100" lvl="1" indent="-342900" eaLnBrk="1" hangingPunct="1">
              <a:lnSpc>
                <a:spcPct val="125000"/>
              </a:lnSpc>
              <a:buClrTx/>
              <a:buFont typeface="Courier New" panose="02070309020205020404" pitchFamily="49" charset="0"/>
              <a:buChar char="o"/>
            </a:pPr>
            <a:r>
              <a:rPr lang="en-US" sz="2000" dirty="0">
                <a:latin typeface="+mn-lt"/>
              </a:rPr>
              <a:t>Mentor next generation of teachers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a:defRPr/>
            </a:pPr>
            <a:r>
              <a:rPr lang="en-US" altLang="en-US" dirty="0" smtClean="0"/>
              <a:t>(c) Project Tomorrow 2013</a:t>
            </a:r>
            <a:endParaRPr lang="en-US" altLang="en-US" dirty="0"/>
          </a:p>
        </p:txBody>
      </p:sp>
      <p:sp>
        <p:nvSpPr>
          <p:cNvPr id="8" name="TextBox 7"/>
          <p:cNvSpPr txBox="1"/>
          <p:nvPr/>
        </p:nvSpPr>
        <p:spPr>
          <a:xfrm>
            <a:off x="1143000" y="228600"/>
            <a:ext cx="5127622" cy="523220"/>
          </a:xfrm>
          <a:prstGeom prst="rect">
            <a:avLst/>
          </a:prstGeom>
          <a:noFill/>
        </p:spPr>
        <p:txBody>
          <a:bodyPr wrap="none" rtlCol="0">
            <a:spAutoFit/>
          </a:bodyPr>
          <a:lstStyle/>
          <a:p>
            <a:r>
              <a:rPr lang="en-US" sz="2800" b="1" dirty="0" smtClean="0">
                <a:solidFill>
                  <a:srgbClr val="03548B"/>
                </a:solidFill>
                <a:latin typeface="+mj-lt"/>
              </a:rPr>
              <a:t>Program impact summarized</a:t>
            </a:r>
            <a:endParaRPr lang="en-US" sz="2800" b="1" dirty="0">
              <a:solidFill>
                <a:srgbClr val="03548B"/>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3235463781"/>
              </p:ext>
            </p:extLst>
          </p:nvPr>
        </p:nvGraphicFramePr>
        <p:xfrm>
          <a:off x="1143000" y="1219200"/>
          <a:ext cx="7620001" cy="5303522"/>
        </p:xfrm>
        <a:graphic>
          <a:graphicData uri="http://schemas.openxmlformats.org/drawingml/2006/table">
            <a:tbl>
              <a:tblPr firstRow="1" firstCol="1" bandRow="1"/>
              <a:tblGrid>
                <a:gridCol w="4096774"/>
                <a:gridCol w="1174409"/>
                <a:gridCol w="1174409"/>
                <a:gridCol w="1174409"/>
              </a:tblGrid>
              <a:tr h="514705">
                <a:tc>
                  <a:txBody>
                    <a:bodyPr/>
                    <a:lstStyle/>
                    <a:p>
                      <a:pPr marL="0" marR="0" algn="ctr">
                        <a:lnSpc>
                          <a:spcPts val="1300"/>
                        </a:lnSpc>
                        <a:spcBef>
                          <a:spcPts val="0"/>
                        </a:spcBef>
                        <a:spcAft>
                          <a:spcPts val="0"/>
                        </a:spcAft>
                      </a:pPr>
                      <a:r>
                        <a:rPr lang="en-US" sz="1600" b="1" kern="1400" dirty="0">
                          <a:solidFill>
                            <a:srgbClr val="244061"/>
                          </a:solidFill>
                          <a:effectLst/>
                          <a:latin typeface="Arial"/>
                          <a:ea typeface="Times New Roman"/>
                        </a:rPr>
                        <a:t>Impact</a:t>
                      </a:r>
                      <a:endParaRPr lang="en-US" sz="1600" kern="1400" dirty="0">
                        <a:solidFill>
                          <a:srgbClr val="212120"/>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marL="0" marR="0" algn="ctr">
                        <a:lnSpc>
                          <a:spcPts val="1300"/>
                        </a:lnSpc>
                        <a:spcBef>
                          <a:spcPts val="0"/>
                        </a:spcBef>
                        <a:spcAft>
                          <a:spcPts val="0"/>
                        </a:spcAft>
                      </a:pPr>
                      <a:r>
                        <a:rPr lang="en-US" sz="1600" b="1" kern="1400" dirty="0">
                          <a:solidFill>
                            <a:srgbClr val="244061"/>
                          </a:solidFill>
                          <a:effectLst/>
                          <a:latin typeface="Arial"/>
                          <a:ea typeface="Times New Roman"/>
                        </a:rPr>
                        <a:t>ES</a:t>
                      </a:r>
                      <a:endParaRPr lang="en-US" sz="1600" kern="1400" dirty="0">
                        <a:solidFill>
                          <a:srgbClr val="212120"/>
                        </a:solidFill>
                        <a:effectLst/>
                        <a:latin typeface="Times New Roman"/>
                        <a:ea typeface="Times New Roman"/>
                      </a:endParaRPr>
                    </a:p>
                    <a:p>
                      <a:pPr marL="0" marR="0" algn="ctr">
                        <a:lnSpc>
                          <a:spcPts val="1300"/>
                        </a:lnSpc>
                        <a:spcBef>
                          <a:spcPts val="0"/>
                        </a:spcBef>
                        <a:spcAft>
                          <a:spcPts val="0"/>
                        </a:spcAft>
                      </a:pPr>
                      <a:r>
                        <a:rPr lang="en-US" sz="1600" b="1" kern="1400" dirty="0">
                          <a:solidFill>
                            <a:srgbClr val="244061"/>
                          </a:solidFill>
                          <a:effectLst/>
                          <a:latin typeface="Arial"/>
                          <a:ea typeface="Times New Roman"/>
                        </a:rPr>
                        <a:t>Students</a:t>
                      </a:r>
                      <a:endParaRPr lang="en-US" sz="1600" kern="1400" dirty="0">
                        <a:solidFill>
                          <a:srgbClr val="212120"/>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marL="0" marR="0" algn="ctr">
                        <a:lnSpc>
                          <a:spcPts val="1300"/>
                        </a:lnSpc>
                        <a:spcBef>
                          <a:spcPts val="0"/>
                        </a:spcBef>
                        <a:spcAft>
                          <a:spcPts val="0"/>
                        </a:spcAft>
                      </a:pPr>
                      <a:r>
                        <a:rPr lang="en-US" sz="1600" b="1" kern="1400" dirty="0">
                          <a:solidFill>
                            <a:srgbClr val="244061"/>
                          </a:solidFill>
                          <a:effectLst/>
                          <a:latin typeface="Arial"/>
                          <a:ea typeface="Times New Roman"/>
                        </a:rPr>
                        <a:t>HS</a:t>
                      </a:r>
                      <a:endParaRPr lang="en-US" sz="1600" kern="1400" dirty="0">
                        <a:solidFill>
                          <a:srgbClr val="212120"/>
                        </a:solidFill>
                        <a:effectLst/>
                        <a:latin typeface="Times New Roman"/>
                        <a:ea typeface="Times New Roman"/>
                      </a:endParaRPr>
                    </a:p>
                    <a:p>
                      <a:pPr marL="0" marR="0" algn="ctr">
                        <a:lnSpc>
                          <a:spcPts val="1300"/>
                        </a:lnSpc>
                        <a:spcBef>
                          <a:spcPts val="0"/>
                        </a:spcBef>
                        <a:spcAft>
                          <a:spcPts val="0"/>
                        </a:spcAft>
                      </a:pPr>
                      <a:r>
                        <a:rPr lang="en-US" sz="1600" b="1" kern="1400" dirty="0">
                          <a:solidFill>
                            <a:srgbClr val="244061"/>
                          </a:solidFill>
                          <a:effectLst/>
                          <a:latin typeface="Arial"/>
                          <a:ea typeface="Times New Roman"/>
                        </a:rPr>
                        <a:t>Students</a:t>
                      </a:r>
                      <a:endParaRPr lang="en-US" sz="1600" kern="1400" dirty="0">
                        <a:solidFill>
                          <a:srgbClr val="212120"/>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marL="0" marR="0" algn="ctr">
                        <a:lnSpc>
                          <a:spcPts val="1300"/>
                        </a:lnSpc>
                        <a:spcBef>
                          <a:spcPts val="0"/>
                        </a:spcBef>
                        <a:spcAft>
                          <a:spcPts val="0"/>
                        </a:spcAft>
                      </a:pPr>
                      <a:r>
                        <a:rPr lang="en-US" sz="1600" b="1" kern="1400" dirty="0">
                          <a:solidFill>
                            <a:srgbClr val="244061"/>
                          </a:solidFill>
                          <a:effectLst/>
                          <a:latin typeface="Arial"/>
                          <a:ea typeface="Times New Roman"/>
                        </a:rPr>
                        <a:t>ES Teachers</a:t>
                      </a:r>
                      <a:endParaRPr lang="en-US" sz="1600" kern="1400" dirty="0">
                        <a:solidFill>
                          <a:srgbClr val="212120"/>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Increased science knowledge</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X</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X</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X</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Increased science test scores</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X</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 </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 </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New enthusiasm for science</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X</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X</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X</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Take more/advanced science in middle and high school</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X</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 </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 </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Good role models</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X</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 </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 </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Greater interest in science and math careers</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X</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X</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 </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Acquire new strategies for teaching science and math</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 </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 </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X</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More confidence in doing hands-on science and math activities</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 </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 </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X</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Develop 21</a:t>
                      </a:r>
                      <a:r>
                        <a:rPr lang="en-US" sz="1600" kern="1400" baseline="30000" dirty="0">
                          <a:solidFill>
                            <a:schemeClr val="tx1"/>
                          </a:solidFill>
                          <a:effectLst/>
                          <a:latin typeface="Arial"/>
                          <a:ea typeface="Times New Roman"/>
                        </a:rPr>
                        <a:t>st</a:t>
                      </a:r>
                      <a:r>
                        <a:rPr lang="en-US" sz="1600" kern="1400" dirty="0">
                          <a:solidFill>
                            <a:schemeClr val="tx1"/>
                          </a:solidFill>
                          <a:effectLst/>
                          <a:latin typeface="Arial"/>
                          <a:ea typeface="Times New Roman"/>
                        </a:rPr>
                        <a:t>-century skills</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 </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X</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 </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Greater respect for teachers</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 </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X</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 </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35347">
                <a:tc>
                  <a:txBody>
                    <a:bodyPr/>
                    <a:lstStyle/>
                    <a:p>
                      <a:pPr marL="0" marR="0">
                        <a:lnSpc>
                          <a:spcPts val="1300"/>
                        </a:lnSpc>
                        <a:spcBef>
                          <a:spcPts val="0"/>
                        </a:spcBef>
                        <a:spcAft>
                          <a:spcPts val="0"/>
                        </a:spcAft>
                      </a:pPr>
                      <a:r>
                        <a:rPr lang="en-US" sz="1600" kern="1400" dirty="0">
                          <a:solidFill>
                            <a:schemeClr val="tx1"/>
                          </a:solidFill>
                          <a:effectLst/>
                          <a:latin typeface="Arial"/>
                          <a:ea typeface="Times New Roman"/>
                        </a:rPr>
                        <a:t>Test drive teaching as a career</a:t>
                      </a:r>
                      <a:endParaRPr lang="en-US" sz="16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 </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a:solidFill>
                            <a:schemeClr val="tx1"/>
                          </a:solidFill>
                          <a:effectLst/>
                          <a:latin typeface="Arial"/>
                          <a:ea typeface="Times New Roman"/>
                        </a:rPr>
                        <a:t>X</a:t>
                      </a:r>
                      <a:endParaRPr lang="en-US" sz="1200" kern="140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200" kern="1400" dirty="0">
                          <a:solidFill>
                            <a:schemeClr val="tx1"/>
                          </a:solidFill>
                          <a:effectLst/>
                          <a:latin typeface="Arial"/>
                          <a:ea typeface="Times New Roman"/>
                        </a:rPr>
                        <a:t> </a:t>
                      </a:r>
                      <a:endParaRPr lang="en-US" sz="1200" kern="1400" dirty="0">
                        <a:solidFill>
                          <a:schemeClr val="tx1"/>
                        </a:solidFill>
                        <a:effectLst/>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2251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idx="1"/>
          </p:nvPr>
        </p:nvSpPr>
        <p:spPr>
          <a:xfrm>
            <a:off x="1066800" y="1143000"/>
            <a:ext cx="7391400" cy="5410200"/>
          </a:xfrm>
        </p:spPr>
        <p:txBody>
          <a:bodyPr>
            <a:normAutofit/>
          </a:bodyPr>
          <a:lstStyle/>
          <a:p>
            <a:pPr lvl="1" eaLnBrk="1" hangingPunct="1">
              <a:lnSpc>
                <a:spcPct val="125000"/>
              </a:lnSpc>
              <a:buClrTx/>
            </a:pPr>
            <a:r>
              <a:rPr lang="en-US" sz="2400" dirty="0" smtClean="0"/>
              <a:t>66% of students report </a:t>
            </a:r>
            <a:r>
              <a:rPr lang="en-US" sz="2400" b="1" dirty="0" smtClean="0">
                <a:solidFill>
                  <a:srgbClr val="03548B"/>
                </a:solidFill>
              </a:rPr>
              <a:t>increased interest </a:t>
            </a:r>
            <a:r>
              <a:rPr lang="en-US" sz="2400" dirty="0" smtClean="0"/>
              <a:t>in teaching after participation in YT2L </a:t>
            </a:r>
          </a:p>
          <a:p>
            <a:pPr lvl="1" eaLnBrk="1" hangingPunct="1">
              <a:lnSpc>
                <a:spcPct val="125000"/>
              </a:lnSpc>
              <a:buClrTx/>
            </a:pPr>
            <a:r>
              <a:rPr lang="en-US" sz="2400" dirty="0" smtClean="0"/>
              <a:t>Over 92% say program helped them develop and improve </a:t>
            </a:r>
            <a:r>
              <a:rPr lang="en-US" sz="2400" b="1" dirty="0" smtClean="0">
                <a:solidFill>
                  <a:srgbClr val="03548B"/>
                </a:solidFill>
              </a:rPr>
              <a:t>21st </a:t>
            </a:r>
            <a:r>
              <a:rPr lang="en-US" sz="2400" b="1" dirty="0">
                <a:solidFill>
                  <a:srgbClr val="03548B"/>
                </a:solidFill>
              </a:rPr>
              <a:t>century job skills </a:t>
            </a:r>
            <a:r>
              <a:rPr lang="en-US" sz="2400" dirty="0"/>
              <a:t>(teamwork, leadership, public speaking, problem solving</a:t>
            </a:r>
            <a:r>
              <a:rPr lang="en-US" sz="2400" dirty="0" smtClean="0"/>
              <a:t>)</a:t>
            </a:r>
            <a:endParaRPr lang="en-US" sz="2400" dirty="0"/>
          </a:p>
          <a:p>
            <a:pPr lvl="1" eaLnBrk="1" hangingPunct="1">
              <a:lnSpc>
                <a:spcPct val="125000"/>
              </a:lnSpc>
              <a:buClrTx/>
            </a:pPr>
            <a:r>
              <a:rPr lang="en-US" sz="2400" dirty="0" smtClean="0"/>
              <a:t>43% report that they will </a:t>
            </a:r>
            <a:r>
              <a:rPr lang="en-US" sz="2400" b="1" dirty="0" smtClean="0">
                <a:solidFill>
                  <a:srgbClr val="03548B"/>
                </a:solidFill>
              </a:rPr>
              <a:t>pursue a degree in </a:t>
            </a:r>
            <a:r>
              <a:rPr lang="en-US" sz="2400" b="1" dirty="0">
                <a:solidFill>
                  <a:srgbClr val="03548B"/>
                </a:solidFill>
              </a:rPr>
              <a:t>education/teaching </a:t>
            </a:r>
            <a:endParaRPr lang="en-US" sz="2400" b="1" dirty="0" smtClean="0">
              <a:solidFill>
                <a:srgbClr val="03548B"/>
              </a:solidFill>
            </a:endParaRPr>
          </a:p>
          <a:p>
            <a:pPr lvl="1" eaLnBrk="1" hangingPunct="1">
              <a:lnSpc>
                <a:spcPct val="125000"/>
              </a:lnSpc>
              <a:buClrTx/>
            </a:pPr>
            <a:r>
              <a:rPr lang="en-US" sz="2400" dirty="0" smtClean="0"/>
              <a:t>90% </a:t>
            </a:r>
            <a:r>
              <a:rPr lang="en-US" sz="2400" dirty="0"/>
              <a:t>of elementary teachers report </a:t>
            </a:r>
            <a:r>
              <a:rPr lang="en-US" sz="2400" dirty="0" smtClean="0"/>
              <a:t>the program </a:t>
            </a:r>
            <a:r>
              <a:rPr lang="en-US" sz="2400" b="1" dirty="0" smtClean="0">
                <a:solidFill>
                  <a:srgbClr val="03548B"/>
                </a:solidFill>
              </a:rPr>
              <a:t>increased their students’ interests </a:t>
            </a:r>
            <a:r>
              <a:rPr lang="en-US" sz="2400" dirty="0" smtClean="0"/>
              <a:t>in science and math</a:t>
            </a:r>
          </a:p>
        </p:txBody>
      </p:sp>
      <p:sp>
        <p:nvSpPr>
          <p:cNvPr id="5" name="Footer Placeholder 4"/>
          <p:cNvSpPr>
            <a:spLocks noGrp="1"/>
          </p:cNvSpPr>
          <p:nvPr>
            <p:ph type="ftr" sz="quarter" idx="3"/>
          </p:nvPr>
        </p:nvSpPr>
        <p:spPr/>
        <p:txBody>
          <a:bodyPr/>
          <a:lstStyle/>
          <a:p>
            <a:pPr>
              <a:defRPr/>
            </a:pPr>
            <a:r>
              <a:rPr lang="en-US" altLang="en-US" dirty="0" smtClean="0"/>
              <a:t>(c) Project Tomorrow 2013</a:t>
            </a:r>
            <a:endParaRPr lang="en-US" altLang="en-US" dirty="0"/>
          </a:p>
        </p:txBody>
      </p:sp>
      <p:sp>
        <p:nvSpPr>
          <p:cNvPr id="8" name="TextBox 7"/>
          <p:cNvSpPr txBox="1"/>
          <p:nvPr/>
        </p:nvSpPr>
        <p:spPr>
          <a:xfrm>
            <a:off x="1143000" y="228600"/>
            <a:ext cx="5127622" cy="523220"/>
          </a:xfrm>
          <a:prstGeom prst="rect">
            <a:avLst/>
          </a:prstGeom>
          <a:noFill/>
        </p:spPr>
        <p:txBody>
          <a:bodyPr wrap="none" rtlCol="0">
            <a:spAutoFit/>
          </a:bodyPr>
          <a:lstStyle/>
          <a:p>
            <a:r>
              <a:rPr lang="en-US" sz="2800" b="1" dirty="0" smtClean="0">
                <a:solidFill>
                  <a:srgbClr val="03548B"/>
                </a:solidFill>
                <a:latin typeface="+mj-lt"/>
              </a:rPr>
              <a:t>Program impact summarized</a:t>
            </a:r>
            <a:endParaRPr lang="en-US" sz="2800" b="1" dirty="0">
              <a:solidFill>
                <a:srgbClr val="03548B"/>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p:txBody>
          <a:bodyPr/>
          <a:lstStyle/>
          <a:p>
            <a:pPr>
              <a:defRPr/>
            </a:pPr>
            <a:r>
              <a:rPr lang="en-US" altLang="en-US" dirty="0" smtClean="0"/>
              <a:t>(c) Project Tomorrow 2013</a:t>
            </a:r>
            <a:endParaRPr lang="en-US" altLang="en-US" dirty="0"/>
          </a:p>
        </p:txBody>
      </p:sp>
      <p:sp>
        <p:nvSpPr>
          <p:cNvPr id="8" name="TextBox 7"/>
          <p:cNvSpPr txBox="1"/>
          <p:nvPr/>
        </p:nvSpPr>
        <p:spPr>
          <a:xfrm>
            <a:off x="1143000" y="228600"/>
            <a:ext cx="5615320" cy="523220"/>
          </a:xfrm>
          <a:prstGeom prst="rect">
            <a:avLst/>
          </a:prstGeom>
          <a:noFill/>
        </p:spPr>
        <p:txBody>
          <a:bodyPr wrap="none" rtlCol="0">
            <a:spAutoFit/>
          </a:bodyPr>
          <a:lstStyle/>
          <a:p>
            <a:r>
              <a:rPr lang="en-US" sz="2800" b="1" dirty="0" smtClean="0">
                <a:solidFill>
                  <a:srgbClr val="03548B"/>
                </a:solidFill>
                <a:latin typeface="+mj-lt"/>
              </a:rPr>
              <a:t>Participating school sites in CA </a:t>
            </a:r>
            <a:endParaRPr lang="en-US" sz="2800" b="1" dirty="0">
              <a:solidFill>
                <a:srgbClr val="03548B"/>
              </a:solidFill>
              <a:latin typeface="+mj-lt"/>
            </a:endParaRPr>
          </a:p>
        </p:txBody>
      </p:sp>
      <p:sp>
        <p:nvSpPr>
          <p:cNvPr id="5" name="Text Box 2"/>
          <p:cNvSpPr txBox="1">
            <a:spLocks noChangeArrowheads="1"/>
          </p:cNvSpPr>
          <p:nvPr/>
        </p:nvSpPr>
        <p:spPr bwMode="auto">
          <a:xfrm>
            <a:off x="1173637" y="914401"/>
            <a:ext cx="6857999" cy="52578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1" i="0" u="none" strike="noStrike" cap="none" normalizeH="0" baseline="0" dirty="0" smtClean="0">
                <a:ln>
                  <a:noFill/>
                </a:ln>
                <a:effectLst/>
                <a:latin typeface="Arial" pitchFamily="34" charset="0"/>
                <a:cs typeface="Arial" pitchFamily="34" charset="0"/>
              </a:rPr>
              <a:t>Trabuco Hills High School </a:t>
            </a:r>
            <a:r>
              <a:rPr kumimoji="0" lang="en-US" altLang="en-US" sz="1600" b="0" i="0" u="none" strike="noStrike" cap="none" normalizeH="0" baseline="0" dirty="0" smtClean="0">
                <a:ln>
                  <a:noFill/>
                </a:ln>
                <a:effectLst/>
                <a:latin typeface="Arial" pitchFamily="34" charset="0"/>
                <a:cs typeface="Arial" pitchFamily="34" charset="0"/>
              </a:rPr>
              <a:t>(Saddleback Unified)</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Since: Fall 1997</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Elementary Site(s): </a:t>
            </a:r>
            <a:r>
              <a:rPr kumimoji="0" lang="en-US" altLang="en-US" sz="1600" b="0" i="0" u="none" strike="noStrike" cap="none" normalizeH="0" baseline="0" dirty="0" err="1" smtClean="0">
                <a:ln>
                  <a:noFill/>
                </a:ln>
                <a:effectLst/>
                <a:latin typeface="Arial" pitchFamily="34" charset="0"/>
                <a:cs typeface="Arial" pitchFamily="34" charset="0"/>
              </a:rPr>
              <a:t>Cielo</a:t>
            </a:r>
            <a:r>
              <a:rPr kumimoji="0" lang="en-US" altLang="en-US" sz="1600" b="0" i="0" u="none" strike="noStrike" cap="none" normalizeH="0" baseline="0" dirty="0" smtClean="0">
                <a:ln>
                  <a:noFill/>
                </a:ln>
                <a:effectLst/>
                <a:latin typeface="Arial" pitchFamily="34" charset="0"/>
                <a:cs typeface="Arial" pitchFamily="34" charset="0"/>
              </a:rPr>
              <a:t> Vista, Melinda Heights, Glen </a:t>
            </a:r>
            <a:r>
              <a:rPr kumimoji="0" lang="en-US" altLang="en-US" sz="1600" b="0" i="0" u="none" strike="noStrike" cap="none" normalizeH="0" baseline="0" dirty="0" err="1" smtClean="0">
                <a:ln>
                  <a:noFill/>
                </a:ln>
                <a:effectLst/>
                <a:latin typeface="Arial" pitchFamily="34" charset="0"/>
                <a:cs typeface="Arial" pitchFamily="34" charset="0"/>
              </a:rPr>
              <a:t>Yermo</a:t>
            </a:r>
            <a:r>
              <a:rPr kumimoji="0" lang="en-US" altLang="en-US" sz="1600" b="0" i="0" u="none" strike="noStrike" cap="none" normalizeH="0" baseline="0" dirty="0" smtClean="0">
                <a:ln>
                  <a:noFill/>
                </a:ln>
                <a:effectLst/>
                <a:latin typeface="Arial" pitchFamily="34" charset="0"/>
                <a:cs typeface="Arial" pitchFamily="34" charset="0"/>
              </a:rPr>
              <a:t>, Robinson Ranch, Trabuco, Trabuco Mesa </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50 HS Students teaching 1185 ES Students</a:t>
            </a:r>
          </a:p>
          <a:p>
            <a:pPr marL="0" marR="0" lvl="0" indent="0" algn="l" defTabSz="914400" rtl="0" eaLnBrk="1" fontAlgn="base" latinLnBrk="0" hangingPunct="1">
              <a:lnSpc>
                <a:spcPct val="100000"/>
              </a:lnSpc>
              <a:spcBef>
                <a:spcPct val="0"/>
              </a:spcBef>
              <a:spcAft>
                <a:spcPts val="0"/>
              </a:spcAft>
              <a:buClrTx/>
              <a:buSzTx/>
              <a:buFontTx/>
              <a:buNone/>
              <a:tabLst/>
            </a:pPr>
            <a:endParaRPr kumimoji="0" lang="en-US" altLang="en-US" sz="1600" b="1" i="0" u="none" strike="noStrike" cap="none" normalizeH="0" baseline="0" dirty="0" smtClean="0">
              <a:ln>
                <a:noFill/>
              </a:ln>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1" i="0" u="none" strike="noStrike" cap="none" normalizeH="0" baseline="0" dirty="0" smtClean="0">
                <a:ln>
                  <a:noFill/>
                </a:ln>
                <a:effectLst/>
                <a:latin typeface="Arial" pitchFamily="34" charset="0"/>
                <a:cs typeface="Arial" pitchFamily="34" charset="0"/>
              </a:rPr>
              <a:t>San Juan Hills High School </a:t>
            </a:r>
            <a:r>
              <a:rPr kumimoji="0" lang="en-US" altLang="en-US" sz="1600" b="0" i="0" u="none" strike="noStrike" cap="none" normalizeH="0" baseline="0" dirty="0" smtClean="0">
                <a:ln>
                  <a:noFill/>
                </a:ln>
                <a:effectLst/>
                <a:latin typeface="Arial" pitchFamily="34" charset="0"/>
                <a:cs typeface="Arial" pitchFamily="34" charset="0"/>
              </a:rPr>
              <a:t>(Capistrano Unified)</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Since: Fall 2010</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Elementary Site(s): </a:t>
            </a:r>
            <a:r>
              <a:rPr kumimoji="0" lang="en-US" altLang="en-US" sz="1600" b="0" i="0" u="none" strike="noStrike" cap="none" normalizeH="0" baseline="0" dirty="0" err="1" smtClean="0">
                <a:ln>
                  <a:noFill/>
                </a:ln>
                <a:effectLst/>
                <a:latin typeface="Arial" pitchFamily="34" charset="0"/>
                <a:cs typeface="Arial" pitchFamily="34" charset="0"/>
              </a:rPr>
              <a:t>Ambuehl</a:t>
            </a:r>
            <a:endParaRPr kumimoji="0" lang="en-US" altLang="en-US" sz="1600" b="0" i="0" u="none" strike="noStrike" cap="none" normalizeH="0" baseline="0" dirty="0" smtClean="0">
              <a:ln>
                <a:noFill/>
              </a:ln>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28 HS Students teaching 90 ES Students</a:t>
            </a:r>
          </a:p>
          <a:p>
            <a:pPr marL="0" marR="0" lvl="0" indent="0" algn="l" defTabSz="914400" rtl="0" eaLnBrk="1" fontAlgn="base" latinLnBrk="0" hangingPunct="1">
              <a:lnSpc>
                <a:spcPct val="100000"/>
              </a:lnSpc>
              <a:spcBef>
                <a:spcPct val="0"/>
              </a:spcBef>
              <a:spcAft>
                <a:spcPts val="0"/>
              </a:spcAft>
              <a:buClrTx/>
              <a:buSzTx/>
              <a:buFontTx/>
              <a:buNone/>
              <a:tabLst/>
            </a:pPr>
            <a:endParaRPr kumimoji="0" lang="en-US" altLang="en-US" sz="1600" b="1" i="0" u="none" strike="noStrike" cap="none" normalizeH="0" baseline="0" dirty="0" smtClean="0">
              <a:ln>
                <a:noFill/>
              </a:ln>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1" i="0" u="none" strike="noStrike" cap="none" normalizeH="0" baseline="0" dirty="0" smtClean="0">
                <a:ln>
                  <a:noFill/>
                </a:ln>
                <a:effectLst/>
                <a:latin typeface="Arial" pitchFamily="34" charset="0"/>
                <a:cs typeface="Arial" pitchFamily="34" charset="0"/>
              </a:rPr>
              <a:t>Tiger Woods Learning Center</a:t>
            </a:r>
            <a:r>
              <a:rPr kumimoji="0" lang="en-US" altLang="en-US" sz="1600" b="0" i="0" u="none" strike="noStrike" cap="none" normalizeH="0" baseline="0" dirty="0" smtClean="0">
                <a:ln>
                  <a:noFill/>
                </a:ln>
                <a:effectLst/>
                <a:latin typeface="Arial" pitchFamily="34" charset="0"/>
                <a:cs typeface="Arial" pitchFamily="34" charset="0"/>
              </a:rPr>
              <a:t> (Anaheim) </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Beginning: Fall 2013</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High School (s): Savanna HS, </a:t>
            </a:r>
            <a:r>
              <a:rPr kumimoji="0" lang="en-US" altLang="en-US" sz="1600" b="0" i="0" u="none" strike="noStrike" cap="none" normalizeH="0" baseline="0" dirty="0" err="1" smtClean="0">
                <a:ln>
                  <a:noFill/>
                </a:ln>
                <a:effectLst/>
                <a:latin typeface="Arial" pitchFamily="34" charset="0"/>
                <a:cs typeface="Arial" pitchFamily="34" charset="0"/>
              </a:rPr>
              <a:t>Loara</a:t>
            </a:r>
            <a:r>
              <a:rPr kumimoji="0" lang="en-US" altLang="en-US" sz="1600" b="0" i="0" u="none" strike="noStrike" cap="none" normalizeH="0" baseline="0" dirty="0" smtClean="0">
                <a:ln>
                  <a:noFill/>
                </a:ln>
                <a:effectLst/>
                <a:latin typeface="Arial" pitchFamily="34" charset="0"/>
                <a:cs typeface="Arial" pitchFamily="34" charset="0"/>
              </a:rPr>
              <a:t> HS, Kennedy HS, Western HS, Anaheim HS, Fullerton HS</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Elementary Site(s): </a:t>
            </a:r>
            <a:r>
              <a:rPr kumimoji="0" lang="en-US" altLang="en-US" sz="1600" b="0" i="0" u="none" strike="noStrike" cap="none" normalizeH="0" baseline="0" dirty="0" err="1" smtClean="0">
                <a:ln>
                  <a:noFill/>
                </a:ln>
                <a:effectLst/>
                <a:latin typeface="Arial" pitchFamily="34" charset="0"/>
                <a:cs typeface="Arial" pitchFamily="34" charset="0"/>
              </a:rPr>
              <a:t>Gauer</a:t>
            </a:r>
            <a:r>
              <a:rPr kumimoji="0" lang="en-US" altLang="en-US" sz="1600" b="0" i="0" u="none" strike="noStrike" cap="none" normalizeH="0" baseline="0" dirty="0" smtClean="0">
                <a:ln>
                  <a:noFill/>
                </a:ln>
                <a:effectLst/>
                <a:latin typeface="Arial" pitchFamily="34" charset="0"/>
                <a:cs typeface="Arial" pitchFamily="34" charset="0"/>
              </a:rPr>
              <a:t> Elementary / Anaheim Achieves After School Program</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15 HS Students teaching 50 ES Students</a:t>
            </a:r>
          </a:p>
          <a:p>
            <a:pPr marL="0" marR="0" lvl="0" indent="0" algn="l" defTabSz="914400" rtl="0" eaLnBrk="1" fontAlgn="base" latinLnBrk="0" hangingPunct="1">
              <a:lnSpc>
                <a:spcPct val="100000"/>
              </a:lnSpc>
              <a:spcBef>
                <a:spcPct val="0"/>
              </a:spcBef>
              <a:spcAft>
                <a:spcPts val="0"/>
              </a:spcAft>
              <a:buClrTx/>
              <a:buSzTx/>
              <a:buFontTx/>
              <a:buNone/>
              <a:tabLst/>
            </a:pPr>
            <a:endParaRPr kumimoji="0" lang="en-US" altLang="en-US" sz="1600" b="1" i="0" u="none" strike="noStrike" cap="none" normalizeH="0" baseline="0" dirty="0" smtClean="0">
              <a:ln>
                <a:noFill/>
              </a:ln>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1" i="0" u="none" strike="noStrike" cap="none" normalizeH="0" baseline="0" dirty="0" smtClean="0">
                <a:ln>
                  <a:noFill/>
                </a:ln>
                <a:effectLst/>
                <a:latin typeface="Arial" pitchFamily="34" charset="0"/>
                <a:cs typeface="Arial" pitchFamily="34" charset="0"/>
              </a:rPr>
              <a:t>Jefferson High School</a:t>
            </a:r>
            <a:r>
              <a:rPr kumimoji="0" lang="en-US" altLang="en-US" sz="1600" b="0" i="0" u="none" strike="noStrike" cap="none" normalizeH="0" baseline="0" dirty="0" smtClean="0">
                <a:ln>
                  <a:noFill/>
                </a:ln>
                <a:effectLst/>
                <a:latin typeface="Arial" pitchFamily="34" charset="0"/>
                <a:cs typeface="Arial" pitchFamily="34" charset="0"/>
              </a:rPr>
              <a:t> (L.A. Unified)</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600" b="0" i="0" u="none" strike="noStrike" cap="none" normalizeH="0" baseline="0" dirty="0" smtClean="0">
                <a:ln>
                  <a:noFill/>
                </a:ln>
                <a:effectLst/>
                <a:latin typeface="Arial" pitchFamily="34" charset="0"/>
                <a:cs typeface="Arial" pitchFamily="34" charset="0"/>
              </a:rPr>
              <a:t>Beginning: Fall 2013</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900" b="0" i="0" u="none" strike="noStrike" cap="none" normalizeH="0" baseline="0" dirty="0" smtClean="0">
              <a:ln>
                <a:noFill/>
              </a:ln>
              <a:solidFill>
                <a:srgbClr val="FFFFFE"/>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900" b="0" i="0" u="none" strike="noStrike" cap="none" normalizeH="0" baseline="0" dirty="0" smtClean="0">
              <a:ln>
                <a:noFill/>
              </a:ln>
              <a:solidFill>
                <a:srgbClr val="FFFFFE"/>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143000"/>
            <a:ext cx="7498080" cy="4800600"/>
          </a:xfrm>
        </p:spPr>
        <p:txBody>
          <a:bodyPr>
            <a:normAutofit/>
          </a:bodyPr>
          <a:lstStyle/>
          <a:p>
            <a:r>
              <a:rPr lang="en-US" sz="2800" dirty="0" smtClean="0"/>
              <a:t>About Project Tomorrow</a:t>
            </a:r>
          </a:p>
          <a:p>
            <a:r>
              <a:rPr lang="en-US" sz="2800" dirty="0" smtClean="0"/>
              <a:t>Developing the next generation of STEM teachers</a:t>
            </a:r>
          </a:p>
          <a:p>
            <a:pPr lvl="2"/>
            <a:r>
              <a:rPr lang="en-US" i="1" dirty="0" smtClean="0"/>
              <a:t>Challenges </a:t>
            </a:r>
          </a:p>
          <a:p>
            <a:pPr lvl="2"/>
            <a:r>
              <a:rPr lang="en-US" i="1" dirty="0" smtClean="0"/>
              <a:t>Opportunities</a:t>
            </a:r>
          </a:p>
          <a:p>
            <a:pPr lvl="2"/>
            <a:r>
              <a:rPr lang="en-US" i="1" dirty="0" smtClean="0"/>
              <a:t>Research</a:t>
            </a:r>
          </a:p>
          <a:p>
            <a:r>
              <a:rPr lang="en-US" sz="2800" dirty="0" smtClean="0"/>
              <a:t>Introduction to the </a:t>
            </a:r>
            <a:r>
              <a:rPr lang="en-US" sz="2800" b="1" dirty="0" smtClean="0">
                <a:solidFill>
                  <a:srgbClr val="03548B"/>
                </a:solidFill>
              </a:rPr>
              <a:t>YouthTEACH2Learn</a:t>
            </a:r>
            <a:r>
              <a:rPr lang="en-US" sz="2800" dirty="0" smtClean="0"/>
              <a:t> program and curriculum</a:t>
            </a:r>
          </a:p>
          <a:p>
            <a:r>
              <a:rPr lang="en-US" sz="2800" dirty="0" smtClean="0"/>
              <a:t>Partnership Opportunities</a:t>
            </a:r>
          </a:p>
          <a:p>
            <a:r>
              <a:rPr lang="en-US" sz="2800" dirty="0" smtClean="0"/>
              <a:t>Your thoughts, comments &amp; questions </a:t>
            </a:r>
            <a:endParaRPr lang="en-US" sz="2800" dirty="0"/>
          </a:p>
        </p:txBody>
      </p:sp>
      <p:sp>
        <p:nvSpPr>
          <p:cNvPr id="4" name="Footer Placeholder 3"/>
          <p:cNvSpPr>
            <a:spLocks noGrp="1"/>
          </p:cNvSpPr>
          <p:nvPr>
            <p:ph type="ftr" sz="quarter" idx="3"/>
          </p:nvPr>
        </p:nvSpPr>
        <p:spPr/>
        <p:txBody>
          <a:bodyPr/>
          <a:lstStyle/>
          <a:p>
            <a:pPr>
              <a:defRPr/>
            </a:pPr>
            <a:r>
              <a:rPr lang="en-US" altLang="en-US" dirty="0" smtClean="0"/>
              <a:t>(c) Project Tomorrow 2012</a:t>
            </a:r>
            <a:endParaRPr lang="en-US" altLang="en-US" dirty="0"/>
          </a:p>
        </p:txBody>
      </p:sp>
      <p:sp>
        <p:nvSpPr>
          <p:cNvPr id="5" name="TextBox 4"/>
          <p:cNvSpPr txBox="1"/>
          <p:nvPr/>
        </p:nvSpPr>
        <p:spPr>
          <a:xfrm>
            <a:off x="1143000" y="228600"/>
            <a:ext cx="4267771" cy="523220"/>
          </a:xfrm>
          <a:prstGeom prst="rect">
            <a:avLst/>
          </a:prstGeom>
          <a:noFill/>
        </p:spPr>
        <p:txBody>
          <a:bodyPr wrap="none" rtlCol="0">
            <a:spAutoFit/>
          </a:bodyPr>
          <a:lstStyle/>
          <a:p>
            <a:r>
              <a:rPr lang="en-US" sz="2800" b="1" dirty="0" smtClean="0">
                <a:solidFill>
                  <a:srgbClr val="03548B"/>
                </a:solidFill>
                <a:latin typeface="+mj-lt"/>
              </a:rPr>
              <a:t>Today’s discussion topics</a:t>
            </a:r>
            <a:endParaRPr lang="en-US" sz="2800" b="1" dirty="0">
              <a:solidFill>
                <a:srgbClr val="03548B"/>
              </a:solidFill>
              <a:latin typeface="+mj-lt"/>
            </a:endParaRPr>
          </a:p>
        </p:txBody>
      </p:sp>
    </p:spTree>
    <p:extLst>
      <p:ext uri="{BB962C8B-B14F-4D97-AF65-F5344CB8AC3E}">
        <p14:creationId xmlns:p14="http://schemas.microsoft.com/office/powerpoint/2010/main" val="844057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defRPr/>
            </a:pPr>
            <a:r>
              <a:rPr lang="en-US" altLang="en-US" smtClean="0"/>
              <a:t>(c) Project Tomorrow 2012</a:t>
            </a:r>
            <a:endParaRPr lang="en-US" altLang="en-US"/>
          </a:p>
        </p:txBody>
      </p:sp>
      <p:sp>
        <p:nvSpPr>
          <p:cNvPr id="4" name="TextBox 3"/>
          <p:cNvSpPr txBox="1"/>
          <p:nvPr/>
        </p:nvSpPr>
        <p:spPr>
          <a:xfrm>
            <a:off x="1143000" y="228600"/>
            <a:ext cx="5767989" cy="523220"/>
          </a:xfrm>
          <a:prstGeom prst="rect">
            <a:avLst/>
          </a:prstGeom>
          <a:noFill/>
        </p:spPr>
        <p:txBody>
          <a:bodyPr wrap="none" rtlCol="0">
            <a:spAutoFit/>
          </a:bodyPr>
          <a:lstStyle/>
          <a:p>
            <a:r>
              <a:rPr lang="en-US" sz="2800" b="1" dirty="0" smtClean="0">
                <a:solidFill>
                  <a:srgbClr val="03548B"/>
                </a:solidFill>
                <a:latin typeface="+mj-lt"/>
              </a:rPr>
              <a:t>Program components we provide</a:t>
            </a:r>
            <a:endParaRPr lang="en-US" sz="2800" b="1" dirty="0">
              <a:solidFill>
                <a:srgbClr val="03548B"/>
              </a:solidFill>
              <a:latin typeface="+mj-lt"/>
            </a:endParaRPr>
          </a:p>
        </p:txBody>
      </p:sp>
      <p:sp>
        <p:nvSpPr>
          <p:cNvPr id="5" name="Text Box 2"/>
          <p:cNvSpPr txBox="1">
            <a:spLocks noChangeArrowheads="1"/>
          </p:cNvSpPr>
          <p:nvPr/>
        </p:nvSpPr>
        <p:spPr bwMode="auto">
          <a:xfrm>
            <a:off x="1159164" y="1066800"/>
            <a:ext cx="7451436" cy="301307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742950" marR="0" lvl="1" indent="-285750" algn="l" defTabSz="914400" rtl="0" eaLnBrk="1" fontAlgn="base" latinLnBrk="0" hangingPunct="1">
              <a:lnSpc>
                <a:spcPct val="150000"/>
              </a:lnSpc>
              <a:spcBef>
                <a:spcPct val="0"/>
              </a:spcBef>
              <a:spcAft>
                <a:spcPct val="0"/>
              </a:spcAft>
              <a:buClr>
                <a:schemeClr val="accent5">
                  <a:lumMod val="60000"/>
                  <a:lumOff val="40000"/>
                </a:schemeClr>
              </a:buClr>
              <a:buSzTx/>
              <a:buFont typeface="Courier New" panose="02070309020205020404" pitchFamily="49" charset="0"/>
              <a:buChar char="o"/>
              <a:tabLst/>
            </a:pPr>
            <a:r>
              <a:rPr kumimoji="0" lang="en-US" altLang="en-US" b="1" i="0" u="none" strike="noStrike" cap="none" normalizeH="0" baseline="0" dirty="0" smtClean="0">
                <a:ln>
                  <a:noFill/>
                </a:ln>
                <a:solidFill>
                  <a:srgbClr val="2E3640"/>
                </a:solidFill>
                <a:effectLst/>
                <a:latin typeface="Arial" pitchFamily="34" charset="0"/>
                <a:cs typeface="Arial" pitchFamily="34" charset="0"/>
              </a:rPr>
              <a:t>Comprehensive curriculum </a:t>
            </a:r>
            <a:r>
              <a:rPr kumimoji="0" lang="en-US" altLang="en-US" b="0" i="0" u="none" strike="noStrike" cap="none" normalizeH="0" baseline="0" dirty="0" smtClean="0">
                <a:ln>
                  <a:noFill/>
                </a:ln>
                <a:solidFill>
                  <a:srgbClr val="2E3640"/>
                </a:solidFill>
                <a:effectLst/>
                <a:latin typeface="Arial" pitchFamily="34" charset="0"/>
                <a:cs typeface="Arial" pitchFamily="34" charset="0"/>
              </a:rPr>
              <a:t>for high school or college class</a:t>
            </a:r>
          </a:p>
          <a:p>
            <a:pPr marL="742950" marR="0" lvl="1" indent="-285750" algn="l" defTabSz="914400" rtl="0" eaLnBrk="1" fontAlgn="base" latinLnBrk="0" hangingPunct="1">
              <a:lnSpc>
                <a:spcPct val="150000"/>
              </a:lnSpc>
              <a:spcBef>
                <a:spcPct val="0"/>
              </a:spcBef>
              <a:spcAft>
                <a:spcPct val="0"/>
              </a:spcAft>
              <a:buClr>
                <a:schemeClr val="accent5">
                  <a:lumMod val="60000"/>
                  <a:lumOff val="40000"/>
                </a:schemeClr>
              </a:buClr>
              <a:buSzTx/>
              <a:buFont typeface="Courier New" panose="02070309020205020404" pitchFamily="49" charset="0"/>
              <a:buChar char="o"/>
              <a:tabLst/>
            </a:pPr>
            <a:r>
              <a:rPr kumimoji="0" lang="en-US" altLang="en-US" b="1" i="0" u="none" strike="noStrike" cap="none" normalizeH="0" baseline="0" dirty="0" smtClean="0">
                <a:ln>
                  <a:noFill/>
                </a:ln>
                <a:effectLst/>
                <a:latin typeface="Arial" pitchFamily="34" charset="0"/>
                <a:cs typeface="Arial" pitchFamily="34" charset="0"/>
              </a:rPr>
              <a:t>Professional development </a:t>
            </a:r>
            <a:r>
              <a:rPr kumimoji="0" lang="en-US" altLang="en-US" b="0" i="0" u="none" strike="noStrike" cap="none" normalizeH="0" baseline="0" dirty="0" smtClean="0">
                <a:ln>
                  <a:noFill/>
                </a:ln>
                <a:solidFill>
                  <a:srgbClr val="2E3640"/>
                </a:solidFill>
                <a:effectLst/>
                <a:latin typeface="Arial" pitchFamily="34" charset="0"/>
                <a:cs typeface="Arial" pitchFamily="34" charset="0"/>
              </a:rPr>
              <a:t>for high school teacher advisor</a:t>
            </a:r>
          </a:p>
          <a:p>
            <a:pPr marL="742950" marR="0" lvl="1" indent="-285750" algn="l" defTabSz="914400" rtl="0" eaLnBrk="1" fontAlgn="base" latinLnBrk="0" hangingPunct="1">
              <a:lnSpc>
                <a:spcPct val="150000"/>
              </a:lnSpc>
              <a:spcBef>
                <a:spcPct val="0"/>
              </a:spcBef>
              <a:spcAft>
                <a:spcPct val="0"/>
              </a:spcAft>
              <a:buClr>
                <a:schemeClr val="accent5">
                  <a:lumMod val="60000"/>
                  <a:lumOff val="40000"/>
                </a:schemeClr>
              </a:buClr>
              <a:buSzTx/>
              <a:buFont typeface="Courier New" panose="02070309020205020404" pitchFamily="49" charset="0"/>
              <a:buChar char="o"/>
              <a:tabLst/>
            </a:pPr>
            <a:r>
              <a:rPr kumimoji="0" lang="en-US" altLang="en-US" b="1" i="0" u="none" strike="noStrike" cap="none" normalizeH="0" baseline="0" dirty="0" smtClean="0">
                <a:ln>
                  <a:noFill/>
                </a:ln>
                <a:solidFill>
                  <a:srgbClr val="2E3640"/>
                </a:solidFill>
                <a:effectLst/>
                <a:latin typeface="Arial" pitchFamily="34" charset="0"/>
                <a:cs typeface="Arial" pitchFamily="34" charset="0"/>
              </a:rPr>
              <a:t>Online portal </a:t>
            </a:r>
            <a:r>
              <a:rPr kumimoji="0" lang="en-US" altLang="en-US" b="0" i="0" u="none" strike="noStrike" cap="none" normalizeH="0" baseline="0" dirty="0" smtClean="0">
                <a:ln>
                  <a:noFill/>
                </a:ln>
                <a:solidFill>
                  <a:srgbClr val="2E3640"/>
                </a:solidFill>
                <a:effectLst/>
                <a:latin typeface="Arial" pitchFamily="34" charset="0"/>
                <a:cs typeface="Arial" pitchFamily="34" charset="0"/>
              </a:rPr>
              <a:t>for students and teachers includes resource directory and wiki-style directory of student-developed lessons</a:t>
            </a:r>
          </a:p>
          <a:p>
            <a:pPr marL="742950" marR="0" lvl="1" indent="-285750" algn="l" defTabSz="914400" rtl="0" eaLnBrk="1" fontAlgn="base" latinLnBrk="0" hangingPunct="1">
              <a:lnSpc>
                <a:spcPct val="150000"/>
              </a:lnSpc>
              <a:spcBef>
                <a:spcPct val="0"/>
              </a:spcBef>
              <a:spcAft>
                <a:spcPct val="0"/>
              </a:spcAft>
              <a:buClr>
                <a:schemeClr val="accent5">
                  <a:lumMod val="60000"/>
                  <a:lumOff val="40000"/>
                </a:schemeClr>
              </a:buClr>
              <a:buSzTx/>
              <a:buFont typeface="Courier New" panose="02070309020205020404" pitchFamily="49" charset="0"/>
              <a:buChar char="o"/>
              <a:tabLst/>
            </a:pPr>
            <a:r>
              <a:rPr kumimoji="0" lang="en-US" altLang="en-US" b="0" i="0" u="none" strike="noStrike" cap="none" normalizeH="0" baseline="0" dirty="0" smtClean="0">
                <a:ln>
                  <a:noFill/>
                </a:ln>
                <a:solidFill>
                  <a:srgbClr val="2E3640"/>
                </a:solidFill>
                <a:effectLst/>
                <a:latin typeface="Arial" pitchFamily="34" charset="0"/>
                <a:cs typeface="Arial" pitchFamily="34" charset="0"/>
              </a:rPr>
              <a:t>A </a:t>
            </a:r>
            <a:r>
              <a:rPr kumimoji="0" lang="en-US" altLang="en-US" b="1" i="0" u="none" strike="noStrike" cap="none" normalizeH="0" baseline="0" dirty="0" smtClean="0">
                <a:ln>
                  <a:noFill/>
                </a:ln>
                <a:solidFill>
                  <a:srgbClr val="2E3640"/>
                </a:solidFill>
                <a:effectLst/>
                <a:latin typeface="Arial" pitchFamily="34" charset="0"/>
                <a:cs typeface="Arial" pitchFamily="34" charset="0"/>
              </a:rPr>
              <a:t>stipend for science/math supplies </a:t>
            </a:r>
            <a:r>
              <a:rPr kumimoji="0" lang="en-US" altLang="en-US" b="0" i="0" u="none" strike="noStrike" cap="none" normalizeH="0" baseline="0" dirty="0" smtClean="0">
                <a:ln>
                  <a:noFill/>
                </a:ln>
                <a:solidFill>
                  <a:srgbClr val="2E3640"/>
                </a:solidFill>
                <a:effectLst/>
                <a:latin typeface="Arial" pitchFamily="34" charset="0"/>
                <a:cs typeface="Arial" pitchFamily="34" charset="0"/>
              </a:rPr>
              <a:t>to support the hands-on lessons developed by high school students</a:t>
            </a:r>
          </a:p>
          <a:p>
            <a:pPr marL="742950" marR="0" lvl="1" indent="-285750" algn="l" defTabSz="914400" rtl="0" eaLnBrk="1" fontAlgn="base" latinLnBrk="0" hangingPunct="1">
              <a:lnSpc>
                <a:spcPct val="150000"/>
              </a:lnSpc>
              <a:spcBef>
                <a:spcPct val="0"/>
              </a:spcBef>
              <a:spcAft>
                <a:spcPct val="0"/>
              </a:spcAft>
              <a:buClr>
                <a:schemeClr val="accent5">
                  <a:lumMod val="60000"/>
                  <a:lumOff val="40000"/>
                </a:schemeClr>
              </a:buClr>
              <a:buSzTx/>
              <a:buFont typeface="Courier New" panose="02070309020205020404" pitchFamily="49" charset="0"/>
              <a:buChar char="o"/>
              <a:tabLst/>
            </a:pPr>
            <a:r>
              <a:rPr kumimoji="0" lang="en-US" altLang="en-US" b="1" i="0" u="none" strike="noStrike" cap="none" normalizeH="0" baseline="0" dirty="0" smtClean="0">
                <a:ln>
                  <a:noFill/>
                </a:ln>
                <a:solidFill>
                  <a:srgbClr val="2E3640"/>
                </a:solidFill>
                <a:effectLst/>
                <a:latin typeface="Arial" pitchFamily="34" charset="0"/>
                <a:cs typeface="Arial" pitchFamily="34" charset="0"/>
              </a:rPr>
              <a:t>Project management </a:t>
            </a:r>
            <a:r>
              <a:rPr kumimoji="0" lang="en-US" altLang="en-US" b="0" i="0" u="none" strike="noStrike" cap="none" normalizeH="0" baseline="0" dirty="0" smtClean="0">
                <a:ln>
                  <a:noFill/>
                </a:ln>
                <a:solidFill>
                  <a:srgbClr val="2E3640"/>
                </a:solidFill>
                <a:effectLst/>
                <a:latin typeface="Arial" pitchFamily="34" charset="0"/>
                <a:cs typeface="Arial" pitchFamily="34" charset="0"/>
              </a:rPr>
              <a:t>and coordination and scheduling support for schools</a:t>
            </a:r>
          </a:p>
          <a:p>
            <a:pPr marL="742950" marR="0" lvl="1" indent="-285750" algn="l" defTabSz="914400" rtl="0" eaLnBrk="1" fontAlgn="base" latinLnBrk="0" hangingPunct="1">
              <a:lnSpc>
                <a:spcPct val="150000"/>
              </a:lnSpc>
              <a:spcBef>
                <a:spcPct val="0"/>
              </a:spcBef>
              <a:spcAft>
                <a:spcPct val="0"/>
              </a:spcAft>
              <a:buClr>
                <a:schemeClr val="accent5">
                  <a:lumMod val="60000"/>
                  <a:lumOff val="40000"/>
                </a:schemeClr>
              </a:buClr>
              <a:buSzTx/>
              <a:buFont typeface="Courier New" panose="02070309020205020404" pitchFamily="49" charset="0"/>
              <a:buChar char="o"/>
              <a:tabLst/>
            </a:pPr>
            <a:r>
              <a:rPr kumimoji="0" lang="en-US" altLang="en-US" b="0" i="0" u="none" strike="noStrike" cap="none" normalizeH="0" baseline="0" dirty="0" smtClean="0">
                <a:ln>
                  <a:noFill/>
                </a:ln>
                <a:solidFill>
                  <a:srgbClr val="2E3640"/>
                </a:solidFill>
                <a:effectLst/>
                <a:latin typeface="Arial" pitchFamily="34" charset="0"/>
                <a:cs typeface="Arial" pitchFamily="34" charset="0"/>
              </a:rPr>
              <a:t>Three levels of </a:t>
            </a:r>
            <a:r>
              <a:rPr kumimoji="0" lang="en-US" altLang="en-US" b="1" i="0" u="none" strike="noStrike" cap="none" normalizeH="0" baseline="0" dirty="0" smtClean="0">
                <a:ln>
                  <a:noFill/>
                </a:ln>
                <a:solidFill>
                  <a:srgbClr val="2E3640"/>
                </a:solidFill>
                <a:effectLst/>
                <a:latin typeface="Arial" pitchFamily="34" charset="0"/>
                <a:cs typeface="Arial" pitchFamily="34" charset="0"/>
              </a:rPr>
              <a:t>evaluation</a:t>
            </a:r>
            <a:r>
              <a:rPr kumimoji="0" lang="en-US" altLang="en-US" b="0" i="0" u="none" strike="noStrike" cap="none" normalizeH="0" baseline="0" dirty="0" smtClean="0">
                <a:ln>
                  <a:noFill/>
                </a:ln>
                <a:solidFill>
                  <a:srgbClr val="2E3640"/>
                </a:solidFill>
                <a:effectLst/>
                <a:latin typeface="Arial" pitchFamily="34" charset="0"/>
                <a:cs typeface="Arial" pitchFamily="34" charset="0"/>
              </a:rPr>
              <a:t> processes and impact reporting</a:t>
            </a:r>
          </a:p>
          <a:p>
            <a:pPr marL="742950" marR="0" lvl="1" indent="-285750" algn="l" defTabSz="914400" rtl="0" eaLnBrk="1" fontAlgn="base" latinLnBrk="0" hangingPunct="1">
              <a:lnSpc>
                <a:spcPct val="150000"/>
              </a:lnSpc>
              <a:spcBef>
                <a:spcPct val="0"/>
              </a:spcBef>
              <a:spcAft>
                <a:spcPct val="0"/>
              </a:spcAft>
              <a:buClr>
                <a:schemeClr val="accent5">
                  <a:lumMod val="60000"/>
                  <a:lumOff val="40000"/>
                </a:schemeClr>
              </a:buClr>
              <a:buSzTx/>
              <a:buFont typeface="Courier New" panose="02070309020205020404" pitchFamily="49" charset="0"/>
              <a:buChar char="o"/>
              <a:tabLst/>
            </a:pPr>
            <a:r>
              <a:rPr kumimoji="0" lang="en-US" altLang="en-US" b="1" i="0" u="none" strike="noStrike" cap="none" normalizeH="0" baseline="0" dirty="0" smtClean="0">
                <a:ln>
                  <a:noFill/>
                </a:ln>
                <a:solidFill>
                  <a:srgbClr val="2E3640"/>
                </a:solidFill>
                <a:effectLst/>
                <a:latin typeface="Arial" pitchFamily="34" charset="0"/>
                <a:cs typeface="Arial" pitchFamily="34" charset="0"/>
              </a:rPr>
              <a:t>Mentoring for high school students </a:t>
            </a:r>
            <a:r>
              <a:rPr kumimoji="0" lang="en-US" altLang="en-US" b="0" i="0" u="none" strike="noStrike" cap="none" normalizeH="0" baseline="0" dirty="0" smtClean="0">
                <a:ln>
                  <a:noFill/>
                </a:ln>
                <a:solidFill>
                  <a:srgbClr val="2E3640"/>
                </a:solidFill>
                <a:effectLst/>
                <a:latin typeface="Arial" pitchFamily="34" charset="0"/>
                <a:cs typeface="Arial" pitchFamily="34" charset="0"/>
              </a:rPr>
              <a:t>– from industry experts and university professors</a:t>
            </a:r>
          </a:p>
          <a:p>
            <a:pPr marL="742950" marR="0" lvl="1" indent="-285750" algn="l" defTabSz="914400" rtl="0" eaLnBrk="1" fontAlgn="base" latinLnBrk="0" hangingPunct="1">
              <a:lnSpc>
                <a:spcPct val="150000"/>
              </a:lnSpc>
              <a:spcBef>
                <a:spcPct val="0"/>
              </a:spcBef>
              <a:spcAft>
                <a:spcPct val="0"/>
              </a:spcAft>
              <a:buClr>
                <a:schemeClr val="accent5">
                  <a:lumMod val="60000"/>
                  <a:lumOff val="40000"/>
                </a:schemeClr>
              </a:buClr>
              <a:buSzTx/>
              <a:buFont typeface="Courier New" panose="02070309020205020404" pitchFamily="49" charset="0"/>
              <a:buChar char="o"/>
              <a:tabLst/>
            </a:pPr>
            <a:r>
              <a:rPr lang="en-US" altLang="en-US" dirty="0" smtClean="0">
                <a:solidFill>
                  <a:srgbClr val="2E3640"/>
                </a:solidFill>
                <a:latin typeface="Arial" pitchFamily="34" charset="0"/>
                <a:cs typeface="Arial" pitchFamily="34" charset="0"/>
              </a:rPr>
              <a:t>Program affiliation with the </a:t>
            </a:r>
            <a:r>
              <a:rPr lang="en-US" altLang="en-US" b="1" dirty="0" smtClean="0">
                <a:solidFill>
                  <a:srgbClr val="C00000"/>
                </a:solidFill>
                <a:latin typeface="Arial" pitchFamily="34" charset="0"/>
                <a:cs typeface="Arial" pitchFamily="34" charset="0"/>
              </a:rPr>
              <a:t>Future Educators’ Association</a:t>
            </a:r>
            <a:endParaRPr kumimoji="0" lang="en-US" altLang="en-US" b="1" i="0" u="none" strike="noStrike" cap="none" normalizeH="0" baseline="0" dirty="0" smtClean="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4221551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defRPr/>
            </a:pPr>
            <a:r>
              <a:rPr lang="en-US" altLang="en-US" smtClean="0"/>
              <a:t>(c) Project Tomorrow 2012</a:t>
            </a:r>
            <a:endParaRPr lang="en-US" altLang="en-US"/>
          </a:p>
        </p:txBody>
      </p:sp>
      <p:sp>
        <p:nvSpPr>
          <p:cNvPr id="4" name="TextBox 3"/>
          <p:cNvSpPr txBox="1"/>
          <p:nvPr/>
        </p:nvSpPr>
        <p:spPr>
          <a:xfrm>
            <a:off x="1143000" y="228600"/>
            <a:ext cx="5855193" cy="523220"/>
          </a:xfrm>
          <a:prstGeom prst="rect">
            <a:avLst/>
          </a:prstGeom>
          <a:noFill/>
        </p:spPr>
        <p:txBody>
          <a:bodyPr wrap="none" rtlCol="0">
            <a:spAutoFit/>
          </a:bodyPr>
          <a:lstStyle/>
          <a:p>
            <a:r>
              <a:rPr lang="en-US" sz="2800" b="1" dirty="0" smtClean="0">
                <a:solidFill>
                  <a:srgbClr val="03548B"/>
                </a:solidFill>
                <a:latin typeface="+mj-lt"/>
              </a:rPr>
              <a:t>Required support from the school</a:t>
            </a:r>
            <a:endParaRPr lang="en-US" sz="2800" b="1" dirty="0">
              <a:solidFill>
                <a:srgbClr val="03548B"/>
              </a:solidFill>
              <a:latin typeface="+mj-lt"/>
            </a:endParaRPr>
          </a:p>
        </p:txBody>
      </p:sp>
      <p:sp>
        <p:nvSpPr>
          <p:cNvPr id="2" name="Text Box 2"/>
          <p:cNvSpPr txBox="1">
            <a:spLocks noChangeArrowheads="1"/>
          </p:cNvSpPr>
          <p:nvPr/>
        </p:nvSpPr>
        <p:spPr bwMode="auto">
          <a:xfrm>
            <a:off x="1371600" y="1219200"/>
            <a:ext cx="7467600" cy="25114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40000"/>
              </a:lnSpc>
              <a:spcBef>
                <a:spcPct val="0"/>
              </a:spcBef>
              <a:spcAft>
                <a:spcPts val="1000"/>
              </a:spcAft>
              <a:buClrTx/>
              <a:buSzTx/>
              <a:buFontTx/>
              <a:buNone/>
              <a:tabLst/>
            </a:pPr>
            <a:endParaRPr kumimoji="0" lang="en-US" altLang="en-US" sz="800" b="0" i="0" u="none" strike="noStrike" cap="none" normalizeH="0" baseline="0" dirty="0" smtClean="0">
              <a:ln>
                <a:noFill/>
              </a:ln>
              <a:solidFill>
                <a:srgbClr val="EF792F"/>
              </a:solidFill>
              <a:effectLst/>
              <a:latin typeface="Arial" pitchFamily="34" charset="0"/>
              <a:cs typeface="Arial" pitchFamily="34" charset="0"/>
            </a:endParaRPr>
          </a:p>
          <a:p>
            <a:pPr marL="800100" marR="0" lvl="1" indent="-342900" algn="l" defTabSz="914400" rtl="0" eaLnBrk="1" fontAlgn="base" latinLnBrk="0" hangingPunct="1">
              <a:lnSpc>
                <a:spcPct val="150000"/>
              </a:lnSpc>
              <a:spcBef>
                <a:spcPct val="0"/>
              </a:spcBef>
              <a:spcAft>
                <a:spcPct val="0"/>
              </a:spcAft>
              <a:buClr>
                <a:srgbClr val="E36C0A"/>
              </a:buClr>
              <a:buSzTx/>
              <a:buFont typeface="Courier New" panose="02070309020205020404" pitchFamily="49" charset="0"/>
              <a:buChar char="o"/>
              <a:tabLst/>
            </a:pPr>
            <a:r>
              <a:rPr kumimoji="0" lang="en-US" altLang="en-US" sz="2000" b="0" i="0" u="none" strike="noStrike" cap="none" normalizeH="0" baseline="0" dirty="0" smtClean="0">
                <a:ln>
                  <a:noFill/>
                </a:ln>
                <a:effectLst/>
                <a:latin typeface="Arial" pitchFamily="34" charset="0"/>
                <a:cs typeface="Arial" pitchFamily="34" charset="0"/>
              </a:rPr>
              <a:t>Teacher for HS class – 1 period per day</a:t>
            </a:r>
          </a:p>
          <a:p>
            <a:pPr marL="800100" marR="0" lvl="1" indent="-342900" algn="l" defTabSz="914400" rtl="0" eaLnBrk="1" fontAlgn="base" latinLnBrk="0" hangingPunct="1">
              <a:lnSpc>
                <a:spcPct val="150000"/>
              </a:lnSpc>
              <a:spcBef>
                <a:spcPct val="0"/>
              </a:spcBef>
              <a:spcAft>
                <a:spcPct val="0"/>
              </a:spcAft>
              <a:buClr>
                <a:srgbClr val="E36C0A"/>
              </a:buClr>
              <a:buSzTx/>
              <a:buFont typeface="Courier New" panose="02070309020205020404" pitchFamily="49" charset="0"/>
              <a:buChar char="o"/>
              <a:tabLst/>
            </a:pPr>
            <a:r>
              <a:rPr kumimoji="0" lang="en-US" altLang="en-US" sz="2000" b="0" i="0" u="none" strike="noStrike" cap="none" normalizeH="0" baseline="0" dirty="0" smtClean="0">
                <a:ln>
                  <a:noFill/>
                </a:ln>
                <a:effectLst/>
                <a:latin typeface="Arial" pitchFamily="34" charset="0"/>
                <a:cs typeface="Arial" pitchFamily="34" charset="0"/>
              </a:rPr>
              <a:t>Release time for teachers to participate in program meetings and professional development events</a:t>
            </a:r>
          </a:p>
          <a:p>
            <a:pPr marL="800100" marR="0" lvl="1" indent="-342900" algn="l" defTabSz="914400" rtl="0" eaLnBrk="1" fontAlgn="base" latinLnBrk="0" hangingPunct="1">
              <a:lnSpc>
                <a:spcPct val="150000"/>
              </a:lnSpc>
              <a:spcBef>
                <a:spcPct val="0"/>
              </a:spcBef>
              <a:spcAft>
                <a:spcPct val="0"/>
              </a:spcAft>
              <a:buClr>
                <a:srgbClr val="E36C0A"/>
              </a:buClr>
              <a:buSzTx/>
              <a:buFont typeface="Courier New" panose="02070309020205020404" pitchFamily="49" charset="0"/>
              <a:buChar char="o"/>
              <a:tabLst/>
            </a:pPr>
            <a:r>
              <a:rPr kumimoji="0" lang="en-US" altLang="en-US" sz="2000" b="0" i="0" u="none" strike="noStrike" cap="none" normalizeH="0" baseline="0" dirty="0" smtClean="0">
                <a:ln>
                  <a:noFill/>
                </a:ln>
                <a:effectLst/>
                <a:latin typeface="Arial" pitchFamily="34" charset="0"/>
                <a:cs typeface="Arial" pitchFamily="34" charset="0"/>
              </a:rPr>
              <a:t>Facility use for supplies and other program materials</a:t>
            </a:r>
          </a:p>
        </p:txBody>
      </p:sp>
    </p:spTree>
    <p:extLst>
      <p:ext uri="{BB962C8B-B14F-4D97-AF65-F5344CB8AC3E}">
        <p14:creationId xmlns:p14="http://schemas.microsoft.com/office/powerpoint/2010/main" val="606737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defRPr/>
            </a:pPr>
            <a:r>
              <a:rPr lang="en-US" altLang="en-US" dirty="0" smtClean="0"/>
              <a:t>(c) Project Tomorrow 2013</a:t>
            </a:r>
            <a:endParaRPr lang="en-US" altLang="en-US" dirty="0"/>
          </a:p>
        </p:txBody>
      </p:sp>
      <p:sp>
        <p:nvSpPr>
          <p:cNvPr id="5" name="Rectangle 4"/>
          <p:cNvSpPr/>
          <p:nvPr/>
        </p:nvSpPr>
        <p:spPr>
          <a:xfrm>
            <a:off x="1205345" y="1600200"/>
            <a:ext cx="7557655" cy="4542782"/>
          </a:xfrm>
          <a:prstGeom prst="rect">
            <a:avLst/>
          </a:prstGeom>
        </p:spPr>
        <p:txBody>
          <a:bodyPr wrap="square">
            <a:spAutoFit/>
          </a:bodyPr>
          <a:lstStyle/>
          <a:p>
            <a:pPr marL="344487" lvl="1">
              <a:lnSpc>
                <a:spcPct val="125000"/>
              </a:lnSpc>
              <a:spcBef>
                <a:spcPct val="20000"/>
              </a:spcBef>
              <a:buSzPct val="60000"/>
            </a:pPr>
            <a:r>
              <a:rPr lang="en-US" sz="2400" b="1" dirty="0">
                <a:latin typeface="Arial" panose="020B0604020202020204" pitchFamily="34" charset="0"/>
                <a:cs typeface="Arial" panose="020B0604020202020204" pitchFamily="34" charset="0"/>
              </a:rPr>
              <a:t>Mission:</a:t>
            </a:r>
            <a:r>
              <a:rPr lang="en-US" sz="2400" dirty="0">
                <a:latin typeface="Arial" panose="020B0604020202020204" pitchFamily="34" charset="0"/>
                <a:cs typeface="Arial" panose="020B0604020202020204" pitchFamily="34" charset="0"/>
              </a:rPr>
              <a:t> To attract, equip, and provide experiences for students who are interested in teaching and to provide essential skills that will lead to highly trained and qualified teachers</a:t>
            </a:r>
          </a:p>
          <a:p>
            <a:pPr marL="344487" lvl="1">
              <a:lnSpc>
                <a:spcPct val="125000"/>
              </a:lnSpc>
              <a:spcBef>
                <a:spcPct val="20000"/>
              </a:spcBef>
              <a:buSzPct val="60000"/>
            </a:pPr>
            <a:endParaRPr lang="en-US" sz="2400" dirty="0" smtClean="0">
              <a:latin typeface="Arial" panose="020B0604020202020204" pitchFamily="34" charset="0"/>
              <a:cs typeface="Arial" panose="020B0604020202020204" pitchFamily="34" charset="0"/>
            </a:endParaRPr>
          </a:p>
          <a:p>
            <a:pPr marL="687387" lvl="1" indent="-342900">
              <a:lnSpc>
                <a:spcPct val="125000"/>
              </a:lnSpc>
              <a:spcBef>
                <a:spcPct val="20000"/>
              </a:spcBef>
              <a:buSzPct val="6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Selected by national organization to start California affiliate</a:t>
            </a:r>
            <a:endParaRPr lang="en-US" sz="2400" dirty="0">
              <a:latin typeface="Arial" panose="020B0604020202020204" pitchFamily="34" charset="0"/>
              <a:cs typeface="Arial" panose="020B0604020202020204" pitchFamily="34" charset="0"/>
            </a:endParaRPr>
          </a:p>
          <a:p>
            <a:pPr marL="687387" lvl="1" indent="-342900">
              <a:lnSpc>
                <a:spcPct val="125000"/>
              </a:lnSpc>
              <a:spcBef>
                <a:spcPct val="20000"/>
              </a:spcBef>
              <a:buSzPct val="6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Over 11,000 </a:t>
            </a:r>
            <a:r>
              <a:rPr lang="en-US" sz="2400" dirty="0">
                <a:latin typeface="Arial" panose="020B0604020202020204" pitchFamily="34" charset="0"/>
                <a:cs typeface="Arial" panose="020B0604020202020204" pitchFamily="34" charset="0"/>
              </a:rPr>
              <a:t>members </a:t>
            </a:r>
            <a:r>
              <a:rPr lang="en-US" sz="2400" dirty="0" smtClean="0">
                <a:latin typeface="Arial" panose="020B0604020202020204" pitchFamily="34" charset="0"/>
                <a:cs typeface="Arial" panose="020B0604020202020204" pitchFamily="34" charset="0"/>
              </a:rPr>
              <a:t>nationwide last </a:t>
            </a:r>
            <a:r>
              <a:rPr lang="en-US" sz="2400" dirty="0">
                <a:latin typeface="Arial" panose="020B0604020202020204" pitchFamily="34" charset="0"/>
                <a:cs typeface="Arial" panose="020B0604020202020204" pitchFamily="34" charset="0"/>
              </a:rPr>
              <a:t>year</a:t>
            </a:r>
          </a:p>
          <a:p>
            <a:pPr marL="687387" lvl="1" indent="-342900">
              <a:lnSpc>
                <a:spcPct val="125000"/>
              </a:lnSpc>
              <a:spcBef>
                <a:spcPct val="20000"/>
              </a:spcBef>
              <a:buSzPct val="60000"/>
              <a:buFont typeface="Wingdings" panose="05000000000000000000" pitchFamily="2" charset="2"/>
              <a:buChar char="§"/>
            </a:pPr>
            <a:r>
              <a:rPr lang="en-US" sz="2400" dirty="0">
                <a:latin typeface="Arial" panose="020B0604020202020204" pitchFamily="34" charset="0"/>
                <a:cs typeface="Arial" panose="020B0604020202020204" pitchFamily="34" charset="0"/>
              </a:rPr>
              <a:t>1 of 11 Nationally Recognized </a:t>
            </a:r>
            <a:r>
              <a:rPr lang="en-US" sz="2400" dirty="0" smtClean="0">
                <a:latin typeface="Arial" panose="020B0604020202020204" pitchFamily="34" charset="0"/>
                <a:cs typeface="Arial" panose="020B0604020202020204" pitchFamily="34" charset="0"/>
              </a:rPr>
              <a:t>CTSOs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53568"/>
            <a:ext cx="2566416" cy="1018032"/>
          </a:xfrm>
          <a:prstGeom prst="rect">
            <a:avLst/>
          </a:prstGeom>
        </p:spPr>
      </p:pic>
    </p:spTree>
    <p:extLst>
      <p:ext uri="{BB962C8B-B14F-4D97-AF65-F5344CB8AC3E}">
        <p14:creationId xmlns:p14="http://schemas.microsoft.com/office/powerpoint/2010/main" val="1381365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71600"/>
            <a:ext cx="7498080" cy="4800600"/>
          </a:xfrm>
        </p:spPr>
        <p:txBody>
          <a:bodyPr>
            <a:noAutofit/>
          </a:bodyPr>
          <a:lstStyle/>
          <a:p>
            <a:pPr lvl="1" eaLnBrk="1" hangingPunct="1">
              <a:lnSpc>
                <a:spcPct val="125000"/>
              </a:lnSpc>
              <a:buClrTx/>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School based chapters </a:t>
            </a:r>
          </a:p>
          <a:p>
            <a:pPr lvl="1" eaLnBrk="1" hangingPunct="1">
              <a:lnSpc>
                <a:spcPct val="125000"/>
              </a:lnSpc>
              <a:buClrTx/>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Specifically valuable for students in ROP Child </a:t>
            </a:r>
            <a:r>
              <a:rPr lang="en-US" sz="2400" dirty="0">
                <a:latin typeface="Arial" panose="020B0604020202020204" pitchFamily="34" charset="0"/>
                <a:cs typeface="Arial" panose="020B0604020202020204" pitchFamily="34" charset="0"/>
              </a:rPr>
              <a:t>Development and  Careers in Education classes</a:t>
            </a:r>
          </a:p>
          <a:p>
            <a:pPr lvl="1" eaLnBrk="1" hangingPunct="1">
              <a:lnSpc>
                <a:spcPct val="125000"/>
              </a:lnSpc>
              <a:buClrTx/>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Student/Advisor Workshops </a:t>
            </a:r>
            <a:r>
              <a:rPr lang="en-US" sz="2400" dirty="0">
                <a:latin typeface="Arial" panose="020B0604020202020204" pitchFamily="34" charset="0"/>
                <a:cs typeface="Arial" panose="020B0604020202020204" pitchFamily="34" charset="0"/>
              </a:rPr>
              <a:t>and Conferences: </a:t>
            </a:r>
            <a:r>
              <a:rPr lang="en-US" sz="2400" dirty="0" smtClean="0">
                <a:latin typeface="Arial" panose="020B0604020202020204" pitchFamily="34" charset="0"/>
                <a:cs typeface="Arial" panose="020B0604020202020204" pitchFamily="34" charset="0"/>
              </a:rPr>
              <a:t> Regional</a:t>
            </a:r>
            <a:r>
              <a:rPr lang="en-US" sz="2400" dirty="0">
                <a:latin typeface="Arial" panose="020B0604020202020204" pitchFamily="34" charset="0"/>
                <a:cs typeface="Arial" panose="020B0604020202020204" pitchFamily="34" charset="0"/>
              </a:rPr>
              <a:t>, State, and </a:t>
            </a:r>
            <a:r>
              <a:rPr lang="en-US" sz="2400" dirty="0" smtClean="0">
                <a:latin typeface="Arial" panose="020B0604020202020204" pitchFamily="34" charset="0"/>
                <a:cs typeface="Arial" panose="020B0604020202020204" pitchFamily="34" charset="0"/>
              </a:rPr>
              <a:t>National</a:t>
            </a:r>
          </a:p>
          <a:p>
            <a:pPr lvl="1" eaLnBrk="1" hangingPunct="1">
              <a:lnSpc>
                <a:spcPct val="125000"/>
              </a:lnSpc>
              <a:buClrTx/>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Chapter</a:t>
            </a:r>
            <a:r>
              <a:rPr lang="en-US" sz="2400" dirty="0">
                <a:latin typeface="Arial" panose="020B0604020202020204" pitchFamily="34" charset="0"/>
                <a:cs typeface="Arial" panose="020B0604020202020204" pitchFamily="34" charset="0"/>
              </a:rPr>
              <a:t>, State, and National officer positions</a:t>
            </a:r>
          </a:p>
          <a:p>
            <a:pPr lvl="1" eaLnBrk="1" hangingPunct="1">
              <a:lnSpc>
                <a:spcPct val="125000"/>
              </a:lnSpc>
              <a:buClrTx/>
              <a:buFont typeface="Courier New" panose="02070309020205020404" pitchFamily="49" charset="0"/>
              <a:buChar char="o"/>
            </a:pPr>
            <a:r>
              <a:rPr lang="en-US" sz="2400" dirty="0">
                <a:latin typeface="Arial" panose="020B0604020202020204" pitchFamily="34" charset="0"/>
                <a:cs typeface="Arial" panose="020B0604020202020204" pitchFamily="34" charset="0"/>
              </a:rPr>
              <a:t>Scholarship opportunities</a:t>
            </a:r>
          </a:p>
          <a:p>
            <a:pPr lvl="1" eaLnBrk="1" hangingPunct="1">
              <a:lnSpc>
                <a:spcPct val="125000"/>
              </a:lnSpc>
              <a:buClrTx/>
              <a:buFont typeface="Courier New" panose="02070309020205020404" pitchFamily="49" charset="0"/>
              <a:buChar char="o"/>
            </a:pPr>
            <a:r>
              <a:rPr lang="en-US" sz="2400" dirty="0">
                <a:latin typeface="Arial" panose="020B0604020202020204" pitchFamily="34" charset="0"/>
                <a:cs typeface="Arial" panose="020B0604020202020204" pitchFamily="34" charset="0"/>
              </a:rPr>
              <a:t>Competitions amongst chapters</a:t>
            </a:r>
          </a:p>
          <a:p>
            <a:pPr lvl="1" eaLnBrk="1" hangingPunct="1">
              <a:lnSpc>
                <a:spcPct val="125000"/>
              </a:lnSpc>
              <a:buClrTx/>
              <a:buFont typeface="Courier New" panose="02070309020205020404" pitchFamily="49" charset="0"/>
              <a:buChar char="o"/>
            </a:pPr>
            <a:r>
              <a:rPr lang="en-US" sz="2400" dirty="0">
                <a:latin typeface="Arial" panose="020B0604020202020204" pitchFamily="34" charset="0"/>
                <a:cs typeface="Arial" panose="020B0604020202020204" pitchFamily="34" charset="0"/>
              </a:rPr>
              <a:t>Lesson Plan Repository</a:t>
            </a:r>
          </a:p>
          <a:p>
            <a:pPr lvl="1" eaLnBrk="1" hangingPunct="1">
              <a:lnSpc>
                <a:spcPct val="125000"/>
              </a:lnSpc>
              <a:buClrTx/>
              <a:buFont typeface="Courier New" panose="02070309020205020404" pitchFamily="49" charset="0"/>
              <a:buChar char="o"/>
            </a:pPr>
            <a:r>
              <a:rPr lang="en-US" sz="2400" dirty="0">
                <a:latin typeface="Arial" panose="020B0604020202020204" pitchFamily="34" charset="0"/>
                <a:cs typeface="Arial" panose="020B0604020202020204" pitchFamily="34" charset="0"/>
              </a:rPr>
              <a:t>Subscription to Go Teach quarterly magazine</a:t>
            </a:r>
          </a:p>
          <a:p>
            <a:endParaRPr lang="en-US" sz="2400" dirty="0"/>
          </a:p>
        </p:txBody>
      </p:sp>
      <p:sp>
        <p:nvSpPr>
          <p:cNvPr id="4" name="Footer Placeholder 3"/>
          <p:cNvSpPr>
            <a:spLocks noGrp="1"/>
          </p:cNvSpPr>
          <p:nvPr>
            <p:ph type="ftr" sz="quarter" idx="3"/>
          </p:nvPr>
        </p:nvSpPr>
        <p:spPr/>
        <p:txBody>
          <a:bodyPr/>
          <a:lstStyle/>
          <a:p>
            <a:pPr>
              <a:defRPr/>
            </a:pPr>
            <a:r>
              <a:rPr lang="en-US" altLang="en-US" dirty="0" smtClean="0"/>
              <a:t>(c) Project Tomorrow 2013</a:t>
            </a:r>
            <a:endParaRPr lang="en-US"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45164"/>
            <a:ext cx="2334491" cy="926033"/>
          </a:xfrm>
          <a:prstGeom prst="rect">
            <a:avLst/>
          </a:prstGeom>
        </p:spPr>
      </p:pic>
    </p:spTree>
    <p:extLst>
      <p:ext uri="{BB962C8B-B14F-4D97-AF65-F5344CB8AC3E}">
        <p14:creationId xmlns:p14="http://schemas.microsoft.com/office/powerpoint/2010/main" val="363852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71197"/>
            <a:ext cx="7498080" cy="4800600"/>
          </a:xfrm>
        </p:spPr>
        <p:txBody>
          <a:bodyPr>
            <a:normAutofit/>
          </a:bodyPr>
          <a:lstStyle/>
          <a:p>
            <a:pPr lvl="1" eaLnBrk="1" hangingPunct="1">
              <a:lnSpc>
                <a:spcPct val="125000"/>
              </a:lnSpc>
              <a:buClrTx/>
            </a:pPr>
            <a:endParaRPr lang="en-US" sz="2000" dirty="0" smtClean="0"/>
          </a:p>
          <a:p>
            <a:pPr marL="402336" lvl="1" indent="0" eaLnBrk="1" hangingPunct="1">
              <a:lnSpc>
                <a:spcPct val="125000"/>
              </a:lnSpc>
              <a:buClrTx/>
              <a:buNone/>
            </a:pPr>
            <a:r>
              <a:rPr lang="en-US" sz="2400" b="1" dirty="0" smtClean="0">
                <a:solidFill>
                  <a:srgbClr val="03548B"/>
                </a:solidFill>
                <a:latin typeface="Arial" panose="020B0604020202020204" pitchFamily="34" charset="0"/>
                <a:cs typeface="Arial" panose="020B0604020202020204" pitchFamily="34" charset="0"/>
              </a:rPr>
              <a:t>Bonus for California chapters: </a:t>
            </a:r>
          </a:p>
          <a:p>
            <a:pPr lvl="1" eaLnBrk="1" hangingPunct="1">
              <a:lnSpc>
                <a:spcPct val="125000"/>
              </a:lnSpc>
              <a:buClrTx/>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Special access to YouthTEACH2Learn curriculum for chapters in California </a:t>
            </a:r>
          </a:p>
          <a:p>
            <a:pPr lvl="1" eaLnBrk="1" hangingPunct="1">
              <a:lnSpc>
                <a:spcPct val="125000"/>
              </a:lnSpc>
              <a:buClrTx/>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Opportunity for your students to attend a regional conference </a:t>
            </a:r>
            <a:endParaRPr lang="en-US" sz="2400" dirty="0"/>
          </a:p>
        </p:txBody>
      </p:sp>
      <p:sp>
        <p:nvSpPr>
          <p:cNvPr id="4" name="Footer Placeholder 3"/>
          <p:cNvSpPr>
            <a:spLocks noGrp="1"/>
          </p:cNvSpPr>
          <p:nvPr>
            <p:ph type="ftr" sz="quarter" idx="3"/>
          </p:nvPr>
        </p:nvSpPr>
        <p:spPr/>
        <p:txBody>
          <a:bodyPr/>
          <a:lstStyle/>
          <a:p>
            <a:pPr>
              <a:defRPr/>
            </a:pPr>
            <a:r>
              <a:rPr lang="en-US" altLang="en-US" dirty="0" smtClean="0"/>
              <a:t>(c) Project Tomorrow 2013</a:t>
            </a:r>
            <a:endParaRPr lang="en-US"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45164"/>
            <a:ext cx="2334491" cy="926033"/>
          </a:xfrm>
          <a:prstGeom prst="rect">
            <a:avLst/>
          </a:prstGeom>
        </p:spPr>
      </p:pic>
    </p:spTree>
    <p:extLst>
      <p:ext uri="{BB962C8B-B14F-4D97-AF65-F5344CB8AC3E}">
        <p14:creationId xmlns:p14="http://schemas.microsoft.com/office/powerpoint/2010/main" val="3526616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9556" y="1602432"/>
            <a:ext cx="7790688" cy="5029200"/>
          </a:xfrm>
        </p:spPr>
        <p:txBody>
          <a:bodyPr>
            <a:normAutofit lnSpcReduction="10000"/>
          </a:bodyPr>
          <a:lstStyle/>
          <a:p>
            <a:pPr lvl="1" eaLnBrk="1" hangingPunct="1">
              <a:lnSpc>
                <a:spcPct val="110000"/>
              </a:lnSpc>
              <a:buClrTx/>
            </a:pPr>
            <a:r>
              <a:rPr lang="en-US" sz="2400" dirty="0" smtClean="0"/>
              <a:t>Breakout sessions included:</a:t>
            </a:r>
          </a:p>
          <a:p>
            <a:pPr lvl="2" eaLnBrk="1" hangingPunct="1">
              <a:lnSpc>
                <a:spcPct val="110000"/>
              </a:lnSpc>
              <a:buClrTx/>
            </a:pPr>
            <a:r>
              <a:rPr lang="en-US" dirty="0" smtClean="0"/>
              <a:t>The </a:t>
            </a:r>
            <a:r>
              <a:rPr lang="en-US" dirty="0"/>
              <a:t>21st Century Classroom: Meaningful Ways to Use Technology</a:t>
            </a:r>
          </a:p>
          <a:p>
            <a:pPr lvl="2" eaLnBrk="1" hangingPunct="1">
              <a:lnSpc>
                <a:spcPct val="110000"/>
              </a:lnSpc>
              <a:buClrTx/>
            </a:pPr>
            <a:r>
              <a:rPr lang="en-US" dirty="0" smtClean="0"/>
              <a:t>Early </a:t>
            </a:r>
            <a:r>
              <a:rPr lang="en-US" dirty="0"/>
              <a:t>Childhood Education-Child Care Careers</a:t>
            </a:r>
          </a:p>
          <a:p>
            <a:pPr lvl="2" eaLnBrk="1" hangingPunct="1">
              <a:lnSpc>
                <a:spcPct val="110000"/>
              </a:lnSpc>
              <a:buClrTx/>
            </a:pPr>
            <a:r>
              <a:rPr lang="en-US" dirty="0" smtClean="0"/>
              <a:t>Undergraduate </a:t>
            </a:r>
            <a:r>
              <a:rPr lang="en-US" dirty="0"/>
              <a:t>Preparation for Future K-12 Teachers</a:t>
            </a:r>
          </a:p>
          <a:p>
            <a:pPr lvl="2" eaLnBrk="1" hangingPunct="1">
              <a:lnSpc>
                <a:spcPct val="110000"/>
              </a:lnSpc>
              <a:buClrTx/>
            </a:pPr>
            <a:r>
              <a:rPr lang="en-US" dirty="0" smtClean="0"/>
              <a:t>Hands </a:t>
            </a:r>
            <a:r>
              <a:rPr lang="en-US" dirty="0"/>
              <a:t>on STEM education</a:t>
            </a:r>
          </a:p>
          <a:p>
            <a:pPr lvl="2" eaLnBrk="1" hangingPunct="1">
              <a:lnSpc>
                <a:spcPct val="110000"/>
              </a:lnSpc>
              <a:buClrTx/>
            </a:pPr>
            <a:r>
              <a:rPr lang="en-US" dirty="0" smtClean="0"/>
              <a:t>The </a:t>
            </a:r>
            <a:r>
              <a:rPr lang="en-US" dirty="0"/>
              <a:t>College Experience-Student Panel</a:t>
            </a:r>
          </a:p>
          <a:p>
            <a:pPr lvl="2" eaLnBrk="1" hangingPunct="1">
              <a:lnSpc>
                <a:spcPct val="110000"/>
              </a:lnSpc>
              <a:buClrTx/>
            </a:pPr>
            <a:r>
              <a:rPr lang="en-US" dirty="0" smtClean="0"/>
              <a:t>Positive </a:t>
            </a:r>
            <a:r>
              <a:rPr lang="en-US" dirty="0"/>
              <a:t>Student Engagement Strategies and Teaching Techniques </a:t>
            </a:r>
            <a:endParaRPr lang="en-US" dirty="0" smtClean="0"/>
          </a:p>
          <a:p>
            <a:pPr lvl="2" eaLnBrk="1" hangingPunct="1">
              <a:lnSpc>
                <a:spcPct val="110000"/>
              </a:lnSpc>
              <a:buClrTx/>
            </a:pPr>
            <a:r>
              <a:rPr lang="en-US" dirty="0" smtClean="0"/>
              <a:t>Teachers </a:t>
            </a:r>
            <a:r>
              <a:rPr lang="en-US" dirty="0"/>
              <a:t>Tell All: New and Veteran Teachers Panel</a:t>
            </a:r>
          </a:p>
          <a:p>
            <a:pPr lvl="2" eaLnBrk="1" hangingPunct="1">
              <a:lnSpc>
                <a:spcPct val="110000"/>
              </a:lnSpc>
              <a:buClrTx/>
            </a:pPr>
            <a:r>
              <a:rPr lang="en-US" dirty="0" smtClean="0"/>
              <a:t>Campus </a:t>
            </a:r>
            <a:r>
              <a:rPr lang="en-US" dirty="0"/>
              <a:t>Tour </a:t>
            </a:r>
            <a:endParaRPr lang="en-US" dirty="0" smtClean="0"/>
          </a:p>
          <a:p>
            <a:pPr lvl="1" eaLnBrk="1" hangingPunct="1">
              <a:lnSpc>
                <a:spcPct val="125000"/>
              </a:lnSpc>
              <a:buClrTx/>
            </a:pPr>
            <a:endParaRPr lang="en-US" sz="2000" dirty="0"/>
          </a:p>
          <a:p>
            <a:endParaRPr lang="en-US" dirty="0"/>
          </a:p>
        </p:txBody>
      </p:sp>
      <p:sp>
        <p:nvSpPr>
          <p:cNvPr id="4" name="Footer Placeholder 3"/>
          <p:cNvSpPr>
            <a:spLocks noGrp="1"/>
          </p:cNvSpPr>
          <p:nvPr>
            <p:ph type="ftr" sz="quarter" idx="3"/>
          </p:nvPr>
        </p:nvSpPr>
        <p:spPr/>
        <p:txBody>
          <a:bodyPr/>
          <a:lstStyle/>
          <a:p>
            <a:pPr>
              <a:defRPr/>
            </a:pPr>
            <a:r>
              <a:rPr lang="en-US" altLang="en-US" dirty="0" smtClean="0"/>
              <a:t>(c) Project Tomorrow 2013</a:t>
            </a:r>
            <a:endParaRPr lang="en-US" alt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08258"/>
            <a:ext cx="2209800" cy="876571"/>
          </a:xfrm>
          <a:prstGeom prst="rect">
            <a:avLst/>
          </a:prstGeom>
        </p:spPr>
      </p:pic>
      <p:sp>
        <p:nvSpPr>
          <p:cNvPr id="2" name="TextBox 1"/>
          <p:cNvSpPr txBox="1"/>
          <p:nvPr/>
        </p:nvSpPr>
        <p:spPr>
          <a:xfrm>
            <a:off x="1143000" y="1140767"/>
            <a:ext cx="7772400" cy="461665"/>
          </a:xfrm>
          <a:prstGeom prst="rect">
            <a:avLst/>
          </a:prstGeom>
          <a:noFill/>
        </p:spPr>
        <p:txBody>
          <a:bodyPr wrap="square" rtlCol="0">
            <a:spAutoFit/>
          </a:bodyPr>
          <a:lstStyle/>
          <a:p>
            <a:r>
              <a:rPr lang="en-US" sz="2400" b="1" dirty="0" smtClean="0">
                <a:solidFill>
                  <a:srgbClr val="C00000"/>
                </a:solidFill>
              </a:rPr>
              <a:t>CA FEA Conference: @ Saddleback College 5/17/13 </a:t>
            </a:r>
            <a:endParaRPr lang="en-US" sz="2400" b="1" dirty="0">
              <a:solidFill>
                <a:srgbClr val="C00000"/>
              </a:solidFill>
            </a:endParaRPr>
          </a:p>
        </p:txBody>
      </p:sp>
    </p:spTree>
    <p:extLst>
      <p:ext uri="{BB962C8B-B14F-4D97-AF65-F5344CB8AC3E}">
        <p14:creationId xmlns:p14="http://schemas.microsoft.com/office/powerpoint/2010/main" val="2576904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defRPr/>
            </a:pPr>
            <a:r>
              <a:rPr lang="en-US" altLang="en-US" dirty="0" smtClean="0"/>
              <a:t>(c) Project Tomorrow 2013</a:t>
            </a:r>
            <a:endParaRPr lang="en-US" alt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08258"/>
            <a:ext cx="2209800" cy="876571"/>
          </a:xfrm>
          <a:prstGeom prst="rect">
            <a:avLst/>
          </a:prstGeom>
        </p:spPr>
      </p:pic>
      <p:sp>
        <p:nvSpPr>
          <p:cNvPr id="2" name="TextBox 1"/>
          <p:cNvSpPr txBox="1"/>
          <p:nvPr/>
        </p:nvSpPr>
        <p:spPr>
          <a:xfrm>
            <a:off x="1143000" y="1140767"/>
            <a:ext cx="7772400" cy="461665"/>
          </a:xfrm>
          <a:prstGeom prst="rect">
            <a:avLst/>
          </a:prstGeom>
          <a:noFill/>
        </p:spPr>
        <p:txBody>
          <a:bodyPr wrap="square" rtlCol="0">
            <a:spAutoFit/>
          </a:bodyPr>
          <a:lstStyle/>
          <a:p>
            <a:r>
              <a:rPr lang="en-US" sz="2400" b="1" dirty="0" smtClean="0">
                <a:solidFill>
                  <a:srgbClr val="C00000"/>
                </a:solidFill>
              </a:rPr>
              <a:t>CA FEA Conference: @ Saddleback College 5/17/13 </a:t>
            </a:r>
            <a:endParaRPr lang="en-US" sz="2400" b="1" dirty="0">
              <a:solidFill>
                <a:srgbClr val="C00000"/>
              </a:solidFill>
            </a:endParaRPr>
          </a:p>
        </p:txBody>
      </p:sp>
      <p:sp>
        <p:nvSpPr>
          <p:cNvPr id="8" name="Rectangle 7"/>
          <p:cNvSpPr/>
          <p:nvPr/>
        </p:nvSpPr>
        <p:spPr>
          <a:xfrm>
            <a:off x="1170709" y="1828800"/>
            <a:ext cx="7543800" cy="4365811"/>
          </a:xfrm>
          <a:prstGeom prst="rect">
            <a:avLst/>
          </a:prstGeom>
        </p:spPr>
        <p:txBody>
          <a:bodyPr wrap="square">
            <a:spAutoFit/>
          </a:bodyPr>
          <a:lstStyle/>
          <a:p>
            <a:pPr marL="0" marR="0" algn="ctr">
              <a:lnSpc>
                <a:spcPct val="115000"/>
              </a:lnSpc>
              <a:spcBef>
                <a:spcPts val="0"/>
              </a:spcBef>
              <a:spcAft>
                <a:spcPts val="1000"/>
              </a:spcAft>
            </a:pPr>
            <a:r>
              <a:rPr lang="en-US" i="1" dirty="0">
                <a:latin typeface="Calibri"/>
                <a:ea typeface="Calibri"/>
                <a:cs typeface="Times New Roman"/>
              </a:rPr>
              <a:t>“I am thankful to have this opportunity to explore the teaching profession and the information I learned is very helpful.”</a:t>
            </a:r>
            <a:endParaRPr lang="en-US" dirty="0">
              <a:latin typeface="Calibri"/>
              <a:ea typeface="Calibri"/>
              <a:cs typeface="Times New Roman"/>
            </a:endParaRPr>
          </a:p>
          <a:p>
            <a:pPr marL="0" marR="0" algn="ctr">
              <a:lnSpc>
                <a:spcPct val="115000"/>
              </a:lnSpc>
              <a:spcBef>
                <a:spcPts val="0"/>
              </a:spcBef>
              <a:spcAft>
                <a:spcPts val="1000"/>
              </a:spcAft>
            </a:pPr>
            <a:r>
              <a:rPr lang="en-US" i="1" dirty="0" smtClean="0">
                <a:latin typeface="Calibri"/>
                <a:ea typeface="Calibri"/>
                <a:cs typeface="Times New Roman"/>
              </a:rPr>
              <a:t>“</a:t>
            </a:r>
            <a:r>
              <a:rPr lang="en-US" i="1" dirty="0">
                <a:latin typeface="Calibri"/>
                <a:ea typeface="Calibri"/>
                <a:cs typeface="Times New Roman"/>
              </a:rPr>
              <a:t>I learned a lot of interesting and useful information about going to college, career paths and steps, and information on becoming a teacher.”</a:t>
            </a:r>
            <a:endParaRPr lang="en-US" dirty="0">
              <a:latin typeface="Calibri"/>
              <a:ea typeface="Calibri"/>
              <a:cs typeface="Times New Roman"/>
            </a:endParaRPr>
          </a:p>
          <a:p>
            <a:pPr marL="0" marR="0" algn="ctr">
              <a:lnSpc>
                <a:spcPct val="115000"/>
              </a:lnSpc>
              <a:spcBef>
                <a:spcPts val="0"/>
              </a:spcBef>
              <a:spcAft>
                <a:spcPts val="1000"/>
              </a:spcAft>
            </a:pPr>
            <a:r>
              <a:rPr lang="en-US" i="1" dirty="0">
                <a:latin typeface="Calibri"/>
                <a:ea typeface="Calibri"/>
                <a:cs typeface="Times New Roman"/>
              </a:rPr>
              <a:t>“It was a great experience! The technology breakout session was especially helpful because technology is really important now.”</a:t>
            </a:r>
            <a:endParaRPr lang="en-US" dirty="0">
              <a:latin typeface="Calibri"/>
              <a:ea typeface="Calibri"/>
              <a:cs typeface="Times New Roman"/>
            </a:endParaRPr>
          </a:p>
          <a:p>
            <a:pPr marL="0" marR="0" algn="ctr">
              <a:lnSpc>
                <a:spcPct val="115000"/>
              </a:lnSpc>
              <a:spcBef>
                <a:spcPts val="0"/>
              </a:spcBef>
              <a:spcAft>
                <a:spcPts val="1000"/>
              </a:spcAft>
            </a:pPr>
            <a:r>
              <a:rPr lang="en-US" i="1" dirty="0">
                <a:latin typeface="Calibri"/>
                <a:ea typeface="Calibri"/>
                <a:cs typeface="Times New Roman"/>
              </a:rPr>
              <a:t>“My youth summit experience was awesome and I had fun learning about my future career.”</a:t>
            </a:r>
            <a:endParaRPr lang="en-US" dirty="0">
              <a:latin typeface="Calibri"/>
              <a:ea typeface="Calibri"/>
              <a:cs typeface="Times New Roman"/>
            </a:endParaRPr>
          </a:p>
          <a:p>
            <a:pPr marL="0" marR="0" algn="ctr">
              <a:lnSpc>
                <a:spcPct val="115000"/>
              </a:lnSpc>
              <a:spcBef>
                <a:spcPts val="0"/>
              </a:spcBef>
              <a:spcAft>
                <a:spcPts val="1000"/>
              </a:spcAft>
            </a:pPr>
            <a:r>
              <a:rPr lang="en-US" i="1" dirty="0">
                <a:latin typeface="Calibri"/>
                <a:ea typeface="Calibri"/>
                <a:cs typeface="Times New Roman"/>
              </a:rPr>
              <a:t>“It was great to see the teachers of the year present at the conference.”</a:t>
            </a:r>
            <a:endParaRPr lang="en-US" dirty="0">
              <a:latin typeface="Calibri"/>
              <a:ea typeface="Calibri"/>
              <a:cs typeface="Times New Roman"/>
            </a:endParaRPr>
          </a:p>
          <a:p>
            <a:pPr marL="0" marR="0" algn="ctr">
              <a:lnSpc>
                <a:spcPct val="115000"/>
              </a:lnSpc>
              <a:spcBef>
                <a:spcPts val="0"/>
              </a:spcBef>
              <a:spcAft>
                <a:spcPts val="1000"/>
              </a:spcAft>
            </a:pPr>
            <a:r>
              <a:rPr lang="en-US" i="1" dirty="0">
                <a:latin typeface="Calibri"/>
                <a:ea typeface="Calibri"/>
                <a:cs typeface="Times New Roman"/>
              </a:rPr>
              <a:t>“It was a lot of fun! I enjoyed talking to the college students the most.”</a:t>
            </a:r>
            <a:endParaRPr lang="en-US" dirty="0">
              <a:latin typeface="Calibri"/>
              <a:ea typeface="Calibri"/>
              <a:cs typeface="Times New Roman"/>
            </a:endParaRPr>
          </a:p>
          <a:p>
            <a:pPr marL="0" marR="0" algn="ctr">
              <a:lnSpc>
                <a:spcPct val="115000"/>
              </a:lnSpc>
              <a:spcBef>
                <a:spcPts val="0"/>
              </a:spcBef>
              <a:spcAft>
                <a:spcPts val="1000"/>
              </a:spcAft>
            </a:pPr>
            <a:r>
              <a:rPr lang="en-US" i="1" dirty="0">
                <a:latin typeface="Calibri"/>
                <a:ea typeface="Calibri"/>
                <a:cs typeface="Times New Roman"/>
              </a:rPr>
              <a:t> </a:t>
            </a:r>
            <a:endParaRPr lang="en-US" dirty="0">
              <a:effectLst/>
              <a:latin typeface="Calibri"/>
              <a:ea typeface="Calibri"/>
              <a:cs typeface="Times New Roman"/>
            </a:endParaRPr>
          </a:p>
        </p:txBody>
      </p:sp>
    </p:spTree>
    <p:extLst>
      <p:ext uri="{BB962C8B-B14F-4D97-AF65-F5344CB8AC3E}">
        <p14:creationId xmlns:p14="http://schemas.microsoft.com/office/powerpoint/2010/main" val="1920906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defRPr/>
            </a:pPr>
            <a:r>
              <a:rPr lang="en-US" altLang="en-US" dirty="0" smtClean="0"/>
              <a:t>(c) Project Tomorrow 2013</a:t>
            </a:r>
            <a:endParaRPr lang="en-US" alt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08258"/>
            <a:ext cx="2209800" cy="876571"/>
          </a:xfrm>
          <a:prstGeom prst="rect">
            <a:avLst/>
          </a:prstGeom>
        </p:spPr>
      </p:pic>
      <p:sp>
        <p:nvSpPr>
          <p:cNvPr id="2" name="TextBox 1"/>
          <p:cNvSpPr txBox="1"/>
          <p:nvPr/>
        </p:nvSpPr>
        <p:spPr>
          <a:xfrm>
            <a:off x="1143000" y="1602432"/>
            <a:ext cx="7772400" cy="1938992"/>
          </a:xfrm>
          <a:prstGeom prst="rect">
            <a:avLst/>
          </a:prstGeom>
          <a:noFill/>
        </p:spPr>
        <p:txBody>
          <a:bodyPr wrap="square" rtlCol="0">
            <a:spAutoFit/>
          </a:bodyPr>
          <a:lstStyle/>
          <a:p>
            <a:r>
              <a:rPr lang="en-US" sz="2400" b="1" dirty="0" smtClean="0">
                <a:solidFill>
                  <a:srgbClr val="C00000"/>
                </a:solidFill>
              </a:rPr>
              <a:t>CA FEA Conferences 2014: </a:t>
            </a:r>
          </a:p>
          <a:p>
            <a:endParaRPr lang="en-US" sz="2400" b="1" dirty="0">
              <a:solidFill>
                <a:srgbClr val="C00000"/>
              </a:solidFill>
            </a:endParaRPr>
          </a:p>
          <a:p>
            <a:r>
              <a:rPr lang="en-US" sz="2400" dirty="0" smtClean="0"/>
              <a:t>@ Saddleback College May 2 </a:t>
            </a:r>
          </a:p>
          <a:p>
            <a:endParaRPr lang="en-US" sz="2400" dirty="0"/>
          </a:p>
          <a:p>
            <a:r>
              <a:rPr lang="en-US" sz="2400" dirty="0" smtClean="0"/>
              <a:t>Other dates and locations to be announced  </a:t>
            </a:r>
            <a:endParaRPr lang="en-US" sz="2400" dirty="0"/>
          </a:p>
        </p:txBody>
      </p:sp>
    </p:spTree>
    <p:extLst>
      <p:ext uri="{BB962C8B-B14F-4D97-AF65-F5344CB8AC3E}">
        <p14:creationId xmlns:p14="http://schemas.microsoft.com/office/powerpoint/2010/main" val="1970351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idx="1"/>
          </p:nvPr>
        </p:nvSpPr>
        <p:spPr>
          <a:xfrm>
            <a:off x="1261110" y="990600"/>
            <a:ext cx="7498080" cy="4800600"/>
          </a:xfrm>
        </p:spPr>
        <p:txBody>
          <a:bodyPr lIns="91429" tIns="45715" rIns="91429" bIns="45715"/>
          <a:lstStyle/>
          <a:p>
            <a:pPr marL="273050" indent="-273050" defTabSz="914400" eaLnBrk="1" hangingPunct="1">
              <a:buFont typeface="Arial" charset="0"/>
              <a:buNone/>
            </a:pPr>
            <a:r>
              <a:rPr lang="en-US" sz="2000" b="1" dirty="0" smtClean="0">
                <a:solidFill>
                  <a:srgbClr val="03548B"/>
                </a:solidFill>
                <a:latin typeface="Arial" charset="0"/>
              </a:rPr>
              <a:t>Annual national research project</a:t>
            </a:r>
          </a:p>
          <a:p>
            <a:pPr marL="547688" lvl="1" indent="-273050" defTabSz="914400" eaLnBrk="1" hangingPunct="1">
              <a:buClr>
                <a:srgbClr val="669900"/>
              </a:buClr>
              <a:buFont typeface="Wingdings" pitchFamily="2" charset="2"/>
              <a:buChar char="§"/>
            </a:pPr>
            <a:r>
              <a:rPr lang="en-US" sz="2000" dirty="0" smtClean="0">
                <a:solidFill>
                  <a:srgbClr val="000000"/>
                </a:solidFill>
                <a:latin typeface="Arial" charset="0"/>
              </a:rPr>
              <a:t>Use online surveys + focus groups</a:t>
            </a:r>
          </a:p>
          <a:p>
            <a:pPr marL="547688" lvl="1" indent="-273050">
              <a:buClr>
                <a:srgbClr val="669900"/>
              </a:buClr>
              <a:buFont typeface="Wingdings" pitchFamily="2" charset="2"/>
              <a:buChar char="§"/>
            </a:pPr>
            <a:r>
              <a:rPr lang="en-US" sz="2000" dirty="0" smtClean="0">
                <a:solidFill>
                  <a:srgbClr val="000000"/>
                </a:solidFill>
                <a:latin typeface="Arial" charset="0"/>
              </a:rPr>
              <a:t>Surveys for: K-12 </a:t>
            </a:r>
            <a:r>
              <a:rPr lang="en-US" sz="2000" dirty="0">
                <a:solidFill>
                  <a:srgbClr val="000000"/>
                </a:solidFill>
                <a:latin typeface="Arial" charset="0"/>
              </a:rPr>
              <a:t>Students, Teachers, Parents, </a:t>
            </a:r>
            <a:r>
              <a:rPr lang="en-US" sz="2000" dirty="0" smtClean="0">
                <a:solidFill>
                  <a:srgbClr val="000000"/>
                </a:solidFill>
                <a:latin typeface="Arial" charset="0"/>
              </a:rPr>
              <a:t>Administrators, Community Members </a:t>
            </a:r>
            <a:endParaRPr lang="en-US" sz="2000" dirty="0">
              <a:solidFill>
                <a:srgbClr val="000000"/>
              </a:solidFill>
              <a:latin typeface="Arial" charset="0"/>
            </a:endParaRPr>
          </a:p>
          <a:p>
            <a:pPr marL="547688" lvl="1" indent="-273050">
              <a:buClr>
                <a:srgbClr val="669900"/>
              </a:buClr>
              <a:buFont typeface="Wingdings" pitchFamily="2" charset="2"/>
              <a:buChar char="§"/>
            </a:pPr>
            <a:r>
              <a:rPr lang="en-US" sz="2000" dirty="0" smtClean="0">
                <a:solidFill>
                  <a:srgbClr val="000000"/>
                </a:solidFill>
                <a:latin typeface="Arial" charset="0"/>
              </a:rPr>
              <a:t>Special: Pre-Service </a:t>
            </a:r>
            <a:r>
              <a:rPr lang="en-US" sz="2000" dirty="0">
                <a:solidFill>
                  <a:srgbClr val="000000"/>
                </a:solidFill>
                <a:latin typeface="Arial" charset="0"/>
              </a:rPr>
              <a:t>Teachers in Schools of Education </a:t>
            </a:r>
          </a:p>
          <a:p>
            <a:pPr marL="547688" lvl="1" indent="-273050" defTabSz="914400" eaLnBrk="1" hangingPunct="1">
              <a:buClr>
                <a:srgbClr val="669900"/>
              </a:buClr>
              <a:buFont typeface="Wingdings" pitchFamily="2" charset="2"/>
              <a:buChar char="§"/>
            </a:pPr>
            <a:r>
              <a:rPr lang="en-US" sz="2000" dirty="0" smtClean="0">
                <a:solidFill>
                  <a:srgbClr val="000000"/>
                </a:solidFill>
                <a:latin typeface="Arial" charset="0"/>
              </a:rPr>
              <a:t>Open for all K-12 schools and schools of education </a:t>
            </a:r>
          </a:p>
          <a:p>
            <a:pPr marL="547688" lvl="1" indent="-273050" defTabSz="914400" eaLnBrk="1" hangingPunct="1">
              <a:buClr>
                <a:srgbClr val="669900"/>
              </a:buClr>
              <a:buFont typeface="Wingdings" pitchFamily="2" charset="2"/>
              <a:buChar char="§"/>
            </a:pPr>
            <a:r>
              <a:rPr lang="en-US" sz="2000" dirty="0" smtClean="0">
                <a:solidFill>
                  <a:srgbClr val="000000"/>
                </a:solidFill>
                <a:latin typeface="Arial" charset="0"/>
              </a:rPr>
              <a:t>Schools, districts &amp; colleges receive free report with their own data</a:t>
            </a:r>
          </a:p>
          <a:p>
            <a:pPr marL="547688" lvl="1" indent="-273050" defTabSz="914400" eaLnBrk="1" hangingPunct="1">
              <a:buFont typeface="Arial" charset="0"/>
              <a:buNone/>
            </a:pPr>
            <a:endParaRPr lang="en-US" sz="1200" dirty="0" smtClean="0">
              <a:solidFill>
                <a:srgbClr val="000000"/>
              </a:solidFill>
              <a:latin typeface="Arial" charset="0"/>
            </a:endParaRPr>
          </a:p>
          <a:p>
            <a:pPr marL="273050" indent="-273050" defTabSz="914400" eaLnBrk="1" hangingPunct="1">
              <a:buFont typeface="Arial" charset="0"/>
              <a:buNone/>
            </a:pPr>
            <a:r>
              <a:rPr lang="en-US" sz="2000" b="1" dirty="0" smtClean="0">
                <a:solidFill>
                  <a:srgbClr val="03548B"/>
                </a:solidFill>
                <a:latin typeface="Arial" charset="0"/>
              </a:rPr>
              <a:t>Inform policies, plans &amp; programs</a:t>
            </a:r>
          </a:p>
          <a:p>
            <a:pPr marL="547688" lvl="1" indent="-273050" defTabSz="914400" eaLnBrk="1" hangingPunct="1">
              <a:buClr>
                <a:srgbClr val="669900"/>
              </a:buClr>
              <a:buFont typeface="Wingdings" pitchFamily="2" charset="2"/>
              <a:buChar char="§"/>
            </a:pPr>
            <a:r>
              <a:rPr lang="en-US" sz="2000" dirty="0" smtClean="0">
                <a:solidFill>
                  <a:srgbClr val="000000"/>
                </a:solidFill>
                <a:latin typeface="Arial" charset="0"/>
              </a:rPr>
              <a:t>Local:  your stakeholder data </a:t>
            </a:r>
          </a:p>
          <a:p>
            <a:pPr marL="547688" lvl="1" indent="-273050" defTabSz="914400" eaLnBrk="1" hangingPunct="1">
              <a:buClr>
                <a:srgbClr val="669900"/>
              </a:buClr>
              <a:buFont typeface="Wingdings" pitchFamily="2" charset="2"/>
              <a:buChar char="§"/>
            </a:pPr>
            <a:r>
              <a:rPr lang="en-US" sz="2000" dirty="0" smtClean="0">
                <a:solidFill>
                  <a:srgbClr val="000000"/>
                </a:solidFill>
                <a:latin typeface="Arial" charset="0"/>
              </a:rPr>
              <a:t>State:  state level data</a:t>
            </a:r>
          </a:p>
          <a:p>
            <a:pPr marL="547688" lvl="1" indent="-273050" defTabSz="914400" eaLnBrk="1" hangingPunct="1">
              <a:buClr>
                <a:srgbClr val="669900"/>
              </a:buClr>
              <a:buFont typeface="Wingdings" pitchFamily="2" charset="2"/>
              <a:buChar char="§"/>
            </a:pPr>
            <a:r>
              <a:rPr lang="en-US" sz="2000" dirty="0" smtClean="0">
                <a:solidFill>
                  <a:srgbClr val="000000"/>
                </a:solidFill>
                <a:latin typeface="Arial" charset="0"/>
              </a:rPr>
              <a:t>Federal: national findings</a:t>
            </a:r>
          </a:p>
        </p:txBody>
      </p:sp>
      <p:sp>
        <p:nvSpPr>
          <p:cNvPr id="19459" name="Text Box 3"/>
          <p:cNvSpPr txBox="1">
            <a:spLocks noChangeArrowheads="1"/>
          </p:cNvSpPr>
          <p:nvPr/>
        </p:nvSpPr>
        <p:spPr bwMode="auto">
          <a:xfrm>
            <a:off x="1128678" y="237159"/>
            <a:ext cx="6378647"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2800" b="1" i="1" dirty="0">
                <a:ea typeface="ＭＳ Ｐゴシック" charset="-128"/>
              </a:rPr>
              <a:t>Speak Up National Research Project</a:t>
            </a:r>
          </a:p>
        </p:txBody>
      </p:sp>
      <p:sp>
        <p:nvSpPr>
          <p:cNvPr id="19460" name="Text Box 4"/>
          <p:cNvSpPr txBox="1">
            <a:spLocks noChangeArrowheads="1"/>
          </p:cNvSpPr>
          <p:nvPr/>
        </p:nvSpPr>
        <p:spPr bwMode="auto">
          <a:xfrm>
            <a:off x="5867400" y="4267200"/>
            <a:ext cx="2819400" cy="1569650"/>
          </a:xfrm>
          <a:prstGeom prst="rect">
            <a:avLst/>
          </a:prstGeom>
          <a:solidFill>
            <a:schemeClr val="accent6">
              <a:lumMod val="20000"/>
              <a:lumOff val="80000"/>
            </a:schemeClr>
          </a:solidFill>
          <a:ln w="28575">
            <a:solidFill>
              <a:schemeClr val="tx1"/>
            </a:solidFill>
            <a:miter lim="800000"/>
            <a:headEnd/>
            <a:tailEnd/>
          </a:ln>
        </p:spPr>
        <p:txBody>
          <a:bodyPr wrap="square" lIns="91429" tIns="45715" rIns="91429"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3200" b="1" dirty="0">
                <a:solidFill>
                  <a:srgbClr val="000000"/>
                </a:solidFill>
                <a:latin typeface="Gill Sans MT" pitchFamily="34" charset="0"/>
                <a:ea typeface="ＭＳ Ｐゴシック" charset="-128"/>
              </a:rPr>
              <a:t>+ </a:t>
            </a:r>
            <a:r>
              <a:rPr lang="en-US" sz="3200" b="1" dirty="0" smtClean="0">
                <a:solidFill>
                  <a:srgbClr val="000000"/>
                </a:solidFill>
                <a:latin typeface="Gill Sans MT" pitchFamily="34" charset="0"/>
                <a:ea typeface="ＭＳ Ｐゴシック" charset="-128"/>
              </a:rPr>
              <a:t>3 million </a:t>
            </a:r>
            <a:r>
              <a:rPr lang="en-US" sz="3200" b="1" dirty="0">
                <a:solidFill>
                  <a:srgbClr val="000000"/>
                </a:solidFill>
                <a:latin typeface="Gill Sans MT" pitchFamily="34" charset="0"/>
                <a:ea typeface="ＭＳ Ｐゴシック" charset="-128"/>
              </a:rPr>
              <a:t>surveys since 2003</a:t>
            </a:r>
          </a:p>
        </p:txBody>
      </p:sp>
      <p:sp>
        <p:nvSpPr>
          <p:cNvPr id="2" name="Footer Placeholder 1"/>
          <p:cNvSpPr>
            <a:spLocks noGrp="1"/>
          </p:cNvSpPr>
          <p:nvPr>
            <p:ph type="ftr" sz="quarter" idx="3"/>
          </p:nvPr>
        </p:nvSpPr>
        <p:spPr/>
        <p:txBody>
          <a:bodyPr/>
          <a:lstStyle/>
          <a:p>
            <a:pPr>
              <a:defRPr/>
            </a:pPr>
            <a:r>
              <a:rPr lang="en-US" smtClean="0"/>
              <a:t>© 2013 Project Tomorrow</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idx="1"/>
          </p:nvPr>
        </p:nvSpPr>
        <p:spPr>
          <a:xfrm>
            <a:off x="1267691" y="990600"/>
            <a:ext cx="8077200" cy="5715000"/>
          </a:xfrm>
        </p:spPr>
        <p:txBody>
          <a:bodyPr/>
          <a:lstStyle/>
          <a:p>
            <a:pPr lvl="1">
              <a:lnSpc>
                <a:spcPct val="140000"/>
              </a:lnSpc>
              <a:buClr>
                <a:schemeClr val="tx2"/>
              </a:buClr>
              <a:buFont typeface="Wingdings" pitchFamily="2" charset="2"/>
              <a:buChar char="§"/>
            </a:pPr>
            <a:r>
              <a:rPr lang="en-US" sz="1800" b="1" dirty="0" smtClean="0"/>
              <a:t>Learning &amp; Teaching with Technology</a:t>
            </a:r>
          </a:p>
          <a:p>
            <a:pPr lvl="1">
              <a:lnSpc>
                <a:spcPct val="140000"/>
              </a:lnSpc>
              <a:buClr>
                <a:schemeClr val="tx2"/>
              </a:buClr>
              <a:buFont typeface="Wingdings" pitchFamily="2" charset="2"/>
              <a:buChar char="§"/>
            </a:pPr>
            <a:r>
              <a:rPr lang="en-US" sz="1800" b="1" dirty="0" smtClean="0"/>
              <a:t>21</a:t>
            </a:r>
            <a:r>
              <a:rPr lang="en-US" sz="1800" b="1" baseline="30000" dirty="0" smtClean="0"/>
              <a:t>st</a:t>
            </a:r>
            <a:r>
              <a:rPr lang="en-US" sz="1800" b="1" dirty="0" smtClean="0"/>
              <a:t> Century Skills: Digital Citizenship &amp; Global Awareness</a:t>
            </a:r>
          </a:p>
          <a:p>
            <a:pPr lvl="1">
              <a:lnSpc>
                <a:spcPct val="140000"/>
              </a:lnSpc>
              <a:buClr>
                <a:schemeClr val="tx2"/>
              </a:buClr>
              <a:buFont typeface="Wingdings" pitchFamily="2" charset="2"/>
              <a:buChar char="§"/>
            </a:pPr>
            <a:r>
              <a:rPr lang="en-US" sz="1800" b="1" dirty="0" smtClean="0"/>
              <a:t>Math and Science Instruction / Digital Writing  </a:t>
            </a:r>
          </a:p>
          <a:p>
            <a:pPr lvl="1">
              <a:lnSpc>
                <a:spcPct val="140000"/>
              </a:lnSpc>
              <a:buClr>
                <a:schemeClr val="tx2"/>
              </a:buClr>
              <a:buFont typeface="Wingdings" pitchFamily="2" charset="2"/>
              <a:buChar char="§"/>
            </a:pPr>
            <a:r>
              <a:rPr lang="en-US" sz="1800" b="1" dirty="0" smtClean="0"/>
              <a:t>Students’ Career Interests in STEM</a:t>
            </a:r>
          </a:p>
          <a:p>
            <a:pPr lvl="1">
              <a:lnSpc>
                <a:spcPct val="140000"/>
              </a:lnSpc>
              <a:buClr>
                <a:schemeClr val="tx2"/>
              </a:buClr>
              <a:buFont typeface="Wingdings" pitchFamily="2" charset="2"/>
              <a:buChar char="§"/>
            </a:pPr>
            <a:r>
              <a:rPr lang="en-US" sz="1800" b="1" dirty="0" smtClean="0"/>
              <a:t>Professional Development / Teacher Preparation </a:t>
            </a:r>
          </a:p>
          <a:p>
            <a:pPr lvl="1">
              <a:lnSpc>
                <a:spcPct val="140000"/>
              </a:lnSpc>
              <a:buClr>
                <a:schemeClr val="tx2"/>
              </a:buClr>
              <a:buFont typeface="Wingdings" pitchFamily="2" charset="2"/>
              <a:buChar char="§"/>
            </a:pPr>
            <a:r>
              <a:rPr lang="en-US" sz="1800" b="1" dirty="0" smtClean="0"/>
              <a:t>Internet Safety / Digital Footprints </a:t>
            </a:r>
          </a:p>
          <a:p>
            <a:pPr lvl="1">
              <a:lnSpc>
                <a:spcPct val="140000"/>
              </a:lnSpc>
              <a:buClr>
                <a:schemeClr val="tx2"/>
              </a:buClr>
              <a:buFont typeface="Wingdings" pitchFamily="2" charset="2"/>
              <a:buChar char="§"/>
            </a:pPr>
            <a:r>
              <a:rPr lang="en-US" sz="1800" b="1" dirty="0" smtClean="0"/>
              <a:t>Administrators’ Challenges / Bandwidth Capacity </a:t>
            </a:r>
          </a:p>
          <a:p>
            <a:pPr lvl="1">
              <a:lnSpc>
                <a:spcPct val="140000"/>
              </a:lnSpc>
              <a:buClr>
                <a:schemeClr val="tx2"/>
              </a:buClr>
              <a:buFont typeface="Wingdings" pitchFamily="2" charset="2"/>
              <a:buChar char="§"/>
            </a:pPr>
            <a:r>
              <a:rPr lang="en-US" sz="1800" b="1" dirty="0" smtClean="0"/>
              <a:t>Emerging Technologies both in &amp; out of the Classroom</a:t>
            </a:r>
          </a:p>
          <a:p>
            <a:pPr lvl="2">
              <a:lnSpc>
                <a:spcPct val="90000"/>
              </a:lnSpc>
              <a:buClr>
                <a:schemeClr val="tx2"/>
              </a:buClr>
              <a:buFont typeface="Wingdings" pitchFamily="2" charset="2"/>
              <a:buChar char="§"/>
            </a:pPr>
            <a:r>
              <a:rPr lang="en-US" sz="1800" b="1" i="1" dirty="0" smtClean="0"/>
              <a:t>Mobile Devices, Online Learning, Digital Content, E-textbooks</a:t>
            </a:r>
          </a:p>
          <a:p>
            <a:pPr lvl="2">
              <a:lnSpc>
                <a:spcPct val="90000"/>
              </a:lnSpc>
              <a:buClr>
                <a:schemeClr val="tx2"/>
              </a:buClr>
              <a:buFont typeface="Wingdings" pitchFamily="2" charset="2"/>
              <a:buChar char="§"/>
            </a:pPr>
            <a:r>
              <a:rPr lang="en-US" sz="1800" b="1" i="1" dirty="0" smtClean="0"/>
              <a:t>Educational Games, Social Media tools and applications</a:t>
            </a:r>
          </a:p>
          <a:p>
            <a:pPr lvl="2">
              <a:lnSpc>
                <a:spcPct val="90000"/>
              </a:lnSpc>
              <a:buClr>
                <a:schemeClr val="tx2"/>
              </a:buClr>
              <a:buFont typeface="Wingdings" pitchFamily="2" charset="2"/>
              <a:buChar char="§"/>
            </a:pPr>
            <a:r>
              <a:rPr lang="en-US" sz="1800" b="1" i="1" dirty="0" smtClean="0"/>
              <a:t>Flipped Classroom, Print to Digital, Online Assessments</a:t>
            </a:r>
          </a:p>
          <a:p>
            <a:pPr lvl="1">
              <a:lnSpc>
                <a:spcPct val="140000"/>
              </a:lnSpc>
              <a:buClr>
                <a:schemeClr val="tx2"/>
              </a:buClr>
              <a:buFont typeface="Wingdings" pitchFamily="2" charset="2"/>
              <a:buChar char="§"/>
            </a:pPr>
            <a:r>
              <a:rPr lang="en-US" sz="1800" b="1" dirty="0" smtClean="0"/>
              <a:t>Designing the 21st Century School</a:t>
            </a:r>
          </a:p>
        </p:txBody>
      </p:sp>
      <p:sp>
        <p:nvSpPr>
          <p:cNvPr id="17411" name="Text Box 3"/>
          <p:cNvSpPr txBox="1">
            <a:spLocks noChangeArrowheads="1"/>
          </p:cNvSpPr>
          <p:nvPr/>
        </p:nvSpPr>
        <p:spPr bwMode="auto">
          <a:xfrm>
            <a:off x="1167174" y="284018"/>
            <a:ext cx="6040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800" b="1" i="1" dirty="0">
                <a:solidFill>
                  <a:srgbClr val="3B77A1"/>
                </a:solidFill>
                <a:ea typeface="ＭＳ Ｐゴシック" pitchFamily="34" charset="-128"/>
              </a:rPr>
              <a:t>Speak Up survey question themes</a:t>
            </a:r>
          </a:p>
        </p:txBody>
      </p:sp>
      <p:sp>
        <p:nvSpPr>
          <p:cNvPr id="2" name="Footer Placeholder 1"/>
          <p:cNvSpPr>
            <a:spLocks noGrp="1"/>
          </p:cNvSpPr>
          <p:nvPr>
            <p:ph type="ftr" sz="quarter" idx="3"/>
          </p:nvPr>
        </p:nvSpPr>
        <p:spPr/>
        <p:txBody>
          <a:bodyPr/>
          <a:lstStyle/>
          <a:p>
            <a:r>
              <a:rPr lang="en-US" smtClean="0"/>
              <a:t>© 2013 Project Tomorrow</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p:cNvSpPr>
          <p:nvPr>
            <p:ph type="subTitle" idx="1"/>
          </p:nvPr>
        </p:nvSpPr>
        <p:spPr>
          <a:xfrm>
            <a:off x="1155470" y="337515"/>
            <a:ext cx="7406640" cy="1752600"/>
          </a:xfrm>
        </p:spPr>
        <p:txBody>
          <a:bodyPr rtlCol="0">
            <a:normAutofit fontScale="40000" lnSpcReduction="20000"/>
          </a:bodyPr>
          <a:lstStyle/>
          <a:p>
            <a:pPr fontAlgn="auto">
              <a:spcBef>
                <a:spcPct val="0"/>
              </a:spcBef>
              <a:spcAft>
                <a:spcPts val="0"/>
              </a:spcAft>
              <a:buFont typeface="Arial" pitchFamily="34" charset="0"/>
              <a:buNone/>
              <a:defRPr/>
            </a:pPr>
            <a:r>
              <a:rPr lang="en-US" sz="8600" b="1" dirty="0" smtClean="0">
                <a:solidFill>
                  <a:srgbClr val="669900"/>
                </a:solidFill>
              </a:rPr>
              <a:t>Project Tomorrow, a national education nonprofit organization</a:t>
            </a:r>
            <a:r>
              <a:rPr lang="en-US" sz="8600" b="1" dirty="0" smtClean="0">
                <a:solidFill>
                  <a:schemeClr val="hlink"/>
                </a:solidFill>
              </a:rPr>
              <a:t> </a:t>
            </a:r>
            <a:endParaRPr lang="en-US" sz="8600" b="1" dirty="0">
              <a:solidFill>
                <a:schemeClr val="hlink"/>
              </a:solidFill>
            </a:endParaRPr>
          </a:p>
          <a:p>
            <a:pPr fontAlgn="auto">
              <a:lnSpc>
                <a:spcPct val="80000"/>
              </a:lnSpc>
              <a:spcAft>
                <a:spcPts val="0"/>
              </a:spcAft>
              <a:buFont typeface="Arial" pitchFamily="34" charset="0"/>
              <a:buNone/>
              <a:defRPr/>
            </a:pPr>
            <a:endParaRPr lang="en-US" b="1" dirty="0">
              <a:solidFill>
                <a:srgbClr val="000000"/>
              </a:solidFill>
            </a:endParaRPr>
          </a:p>
          <a:p>
            <a:pPr fontAlgn="auto">
              <a:lnSpc>
                <a:spcPct val="80000"/>
              </a:lnSpc>
              <a:spcAft>
                <a:spcPts val="0"/>
              </a:spcAft>
              <a:buFont typeface="Arial" pitchFamily="34" charset="0"/>
              <a:buNone/>
              <a:defRPr/>
            </a:pPr>
            <a:r>
              <a:rPr lang="en-US" b="1" dirty="0">
                <a:latin typeface="Arial" pitchFamily="34" charset="0"/>
              </a:rPr>
              <a:t>		</a:t>
            </a:r>
          </a:p>
          <a:p>
            <a:pPr algn="ctr" fontAlgn="auto">
              <a:lnSpc>
                <a:spcPct val="125000"/>
              </a:lnSpc>
              <a:spcAft>
                <a:spcPts val="0"/>
              </a:spcAft>
              <a:buFont typeface="Arial" pitchFamily="34" charset="0"/>
              <a:buNone/>
              <a:defRPr/>
            </a:pPr>
            <a:r>
              <a:rPr lang="en-US" b="1" dirty="0">
                <a:solidFill>
                  <a:srgbClr val="03548B"/>
                </a:solidFill>
                <a:latin typeface="Arial" pitchFamily="34" charset="0"/>
              </a:rPr>
              <a:t>	</a:t>
            </a:r>
            <a:endParaRPr lang="en-US" dirty="0">
              <a:solidFill>
                <a:srgbClr val="63A632"/>
              </a:solidFill>
            </a:endParaRPr>
          </a:p>
        </p:txBody>
      </p:sp>
      <p:sp>
        <p:nvSpPr>
          <p:cNvPr id="2" name="Footer Placeholder 1"/>
          <p:cNvSpPr>
            <a:spLocks noGrp="1"/>
          </p:cNvSpPr>
          <p:nvPr>
            <p:ph type="ftr" sz="quarter" idx="3"/>
          </p:nvPr>
        </p:nvSpPr>
        <p:spPr/>
        <p:txBody>
          <a:bodyPr/>
          <a:lstStyle/>
          <a:p>
            <a:pPr>
              <a:defRPr/>
            </a:pPr>
            <a:r>
              <a:rPr lang="en-US" smtClean="0"/>
              <a:t>(c) Project Tomorrow 2013</a:t>
            </a:r>
            <a:endParaRPr lang="en-US"/>
          </a:p>
        </p:txBody>
      </p:sp>
      <p:sp>
        <p:nvSpPr>
          <p:cNvPr id="3" name="TextBox 2"/>
          <p:cNvSpPr txBox="1"/>
          <p:nvPr/>
        </p:nvSpPr>
        <p:spPr>
          <a:xfrm>
            <a:off x="1643426" y="1692538"/>
            <a:ext cx="6918683" cy="3477875"/>
          </a:xfrm>
          <a:prstGeom prst="rect">
            <a:avLst/>
          </a:prstGeom>
          <a:noFill/>
        </p:spPr>
        <p:txBody>
          <a:bodyPr wrap="square" rtlCol="0">
            <a:spAutoFit/>
          </a:bodyPr>
          <a:lstStyle/>
          <a:p>
            <a:pPr eaLnBrk="1" hangingPunct="1"/>
            <a:r>
              <a:rPr lang="en-US" sz="2800" b="1" dirty="0">
                <a:latin typeface="Aharoni" panose="02010803020104030203" pitchFamily="2" charset="-79"/>
                <a:cs typeface="Aharoni" panose="02010803020104030203" pitchFamily="2" charset="-79"/>
              </a:rPr>
              <a:t>Mission:</a:t>
            </a:r>
            <a:r>
              <a:rPr lang="en-US" sz="2800" dirty="0"/>
              <a:t>  </a:t>
            </a:r>
            <a:r>
              <a:rPr lang="en-US" sz="2800" dirty="0" smtClean="0"/>
              <a:t>to </a:t>
            </a:r>
            <a:r>
              <a:rPr lang="en-US" sz="2800" dirty="0"/>
              <a:t>ensure that today’s students are prepared to become </a:t>
            </a:r>
            <a:r>
              <a:rPr lang="en-US" sz="2800" b="1" dirty="0">
                <a:solidFill>
                  <a:srgbClr val="03548B"/>
                </a:solidFill>
              </a:rPr>
              <a:t>tomorrow’s leaders, innovators and engaged citizens</a:t>
            </a:r>
            <a:r>
              <a:rPr lang="en-US" sz="2800" b="1" dirty="0"/>
              <a:t> </a:t>
            </a:r>
            <a:r>
              <a:rPr lang="en-US" sz="2800" dirty="0"/>
              <a:t>of the </a:t>
            </a:r>
            <a:r>
              <a:rPr lang="en-US" sz="2800" dirty="0" smtClean="0"/>
              <a:t>world</a:t>
            </a:r>
          </a:p>
          <a:p>
            <a:pPr eaLnBrk="1" hangingPunct="1">
              <a:lnSpc>
                <a:spcPct val="150000"/>
              </a:lnSpc>
            </a:pPr>
            <a:endParaRPr lang="en-US" sz="1600" dirty="0"/>
          </a:p>
          <a:p>
            <a:pPr eaLnBrk="1" hangingPunct="1"/>
            <a:r>
              <a:rPr lang="en-US" sz="2800" b="1" dirty="0" smtClean="0">
                <a:latin typeface="Aharoni" panose="02010803020104030203" pitchFamily="2" charset="-79"/>
                <a:cs typeface="Aharoni" panose="02010803020104030203" pitchFamily="2" charset="-79"/>
              </a:rPr>
              <a:t>Activated by:</a:t>
            </a:r>
            <a:r>
              <a:rPr lang="en-US" sz="2800" dirty="0" smtClean="0">
                <a:latin typeface="Aharoni" panose="02010803020104030203" pitchFamily="2" charset="-79"/>
                <a:cs typeface="Aharoni" panose="02010803020104030203" pitchFamily="2" charset="-79"/>
              </a:rPr>
              <a:t> </a:t>
            </a:r>
            <a:r>
              <a:rPr lang="en-US" sz="2800" dirty="0" smtClean="0"/>
              <a:t>research based, effective use of STEM resources in both formal and informal learning environments</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493" y="181627"/>
            <a:ext cx="5790368" cy="461665"/>
          </a:xfrm>
          <a:prstGeom prst="rect">
            <a:avLst/>
          </a:prstGeom>
          <a:noFill/>
        </p:spPr>
        <p:txBody>
          <a:bodyPr wrap="none">
            <a:spAutoFit/>
          </a:bodyPr>
          <a:lstStyle/>
          <a:p>
            <a:pPr>
              <a:defRPr/>
            </a:pPr>
            <a:r>
              <a:rPr lang="en-US" sz="2400" b="1" i="1" dirty="0" smtClean="0">
                <a:solidFill>
                  <a:srgbClr val="3B77A1"/>
                </a:solidFill>
                <a:latin typeface="Arial" pitchFamily="34" charset="0"/>
                <a:cs typeface="Arial" pitchFamily="34" charset="0"/>
              </a:rPr>
              <a:t>Why districts participate in Speak Up?</a:t>
            </a:r>
            <a:endParaRPr lang="en-US" sz="2400" b="1" i="1" dirty="0">
              <a:solidFill>
                <a:srgbClr val="3B77A1"/>
              </a:solidFill>
              <a:latin typeface="Arial" pitchFamily="34" charset="0"/>
              <a:cs typeface="Arial" pitchFamily="34" charset="0"/>
            </a:endParaRPr>
          </a:p>
        </p:txBody>
      </p:sp>
      <p:sp>
        <p:nvSpPr>
          <p:cNvPr id="103430" name="TextBox 3"/>
          <p:cNvSpPr txBox="1">
            <a:spLocks noChangeArrowheads="1"/>
          </p:cNvSpPr>
          <p:nvPr/>
        </p:nvSpPr>
        <p:spPr bwMode="auto">
          <a:xfrm>
            <a:off x="966788" y="2579688"/>
            <a:ext cx="6819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000" dirty="0" smtClean="0"/>
              <a:t>.</a:t>
            </a:r>
            <a:endParaRPr lang="en-US" sz="2000" dirty="0"/>
          </a:p>
        </p:txBody>
      </p:sp>
      <p:sp>
        <p:nvSpPr>
          <p:cNvPr id="2" name="TextBox 1"/>
          <p:cNvSpPr txBox="1"/>
          <p:nvPr/>
        </p:nvSpPr>
        <p:spPr>
          <a:xfrm>
            <a:off x="1295400" y="762000"/>
            <a:ext cx="6631495" cy="5632311"/>
          </a:xfrm>
          <a:prstGeom prst="rect">
            <a:avLst/>
          </a:prstGeom>
          <a:noFill/>
        </p:spPr>
        <p:txBody>
          <a:bodyPr wrap="none" rtlCol="0">
            <a:spAutoFit/>
          </a:bodyPr>
          <a:lstStyle/>
          <a:p>
            <a:pPr marL="342900" indent="-342900">
              <a:lnSpc>
                <a:spcPct val="150000"/>
              </a:lnSpc>
              <a:buClr>
                <a:schemeClr val="tx2"/>
              </a:buClr>
              <a:buFont typeface="Wingdings" pitchFamily="2" charset="2"/>
              <a:buChar char="ü"/>
            </a:pPr>
            <a:r>
              <a:rPr lang="en-US" sz="2400" dirty="0" smtClean="0"/>
              <a:t>Power of local data</a:t>
            </a:r>
          </a:p>
          <a:p>
            <a:pPr marL="342900" indent="-342900">
              <a:lnSpc>
                <a:spcPct val="150000"/>
              </a:lnSpc>
              <a:buClr>
                <a:schemeClr val="tx2"/>
              </a:buClr>
              <a:buFont typeface="Wingdings" pitchFamily="2" charset="2"/>
              <a:buChar char="ü"/>
            </a:pPr>
            <a:r>
              <a:rPr lang="en-US" sz="2400" dirty="0" smtClean="0"/>
              <a:t>Use data as input for planning </a:t>
            </a:r>
          </a:p>
          <a:p>
            <a:pPr marL="342900" indent="-342900">
              <a:lnSpc>
                <a:spcPct val="150000"/>
              </a:lnSpc>
              <a:buClr>
                <a:schemeClr val="tx2"/>
              </a:buClr>
              <a:buFont typeface="Wingdings" pitchFamily="2" charset="2"/>
              <a:buChar char="ü"/>
            </a:pPr>
            <a:r>
              <a:rPr lang="en-US" sz="2400" dirty="0" smtClean="0"/>
              <a:t>To justify budget and purchasing decisions</a:t>
            </a:r>
          </a:p>
          <a:p>
            <a:pPr marL="342900" indent="-342900">
              <a:lnSpc>
                <a:spcPct val="150000"/>
              </a:lnSpc>
              <a:buClr>
                <a:schemeClr val="tx2"/>
              </a:buClr>
              <a:buFont typeface="Wingdings" pitchFamily="2" charset="2"/>
              <a:buChar char="ü"/>
            </a:pPr>
            <a:r>
              <a:rPr lang="en-US" sz="2400" dirty="0" smtClean="0"/>
              <a:t>Inform new initiatives – as an evaluation tool</a:t>
            </a:r>
          </a:p>
          <a:p>
            <a:pPr marL="342900" indent="-342900">
              <a:lnSpc>
                <a:spcPct val="150000"/>
              </a:lnSpc>
              <a:buClr>
                <a:schemeClr val="tx2"/>
              </a:buClr>
              <a:buFont typeface="Wingdings" pitchFamily="2" charset="2"/>
              <a:buChar char="ü"/>
            </a:pPr>
            <a:r>
              <a:rPr lang="en-US" sz="2400" dirty="0" smtClean="0"/>
              <a:t>As a tool to engage parents </a:t>
            </a:r>
          </a:p>
          <a:p>
            <a:pPr marL="342900" indent="-342900">
              <a:lnSpc>
                <a:spcPct val="150000"/>
              </a:lnSpc>
              <a:buClr>
                <a:schemeClr val="tx2"/>
              </a:buClr>
              <a:buFont typeface="Wingdings" pitchFamily="2" charset="2"/>
              <a:buChar char="ü"/>
            </a:pPr>
            <a:r>
              <a:rPr lang="en-US" sz="2400" dirty="0" smtClean="0"/>
              <a:t>Demonstrate interest in students’ ideas </a:t>
            </a:r>
          </a:p>
          <a:p>
            <a:pPr marL="342900" indent="-342900">
              <a:lnSpc>
                <a:spcPct val="150000"/>
              </a:lnSpc>
              <a:buClr>
                <a:schemeClr val="tx2"/>
              </a:buClr>
              <a:buFont typeface="Wingdings" pitchFamily="2" charset="2"/>
              <a:buChar char="ü"/>
            </a:pPr>
            <a:r>
              <a:rPr lang="en-US" sz="2400" dirty="0" smtClean="0"/>
              <a:t>Use for grant writing and fund development</a:t>
            </a:r>
          </a:p>
          <a:p>
            <a:pPr marL="342900" indent="-342900">
              <a:lnSpc>
                <a:spcPct val="150000"/>
              </a:lnSpc>
              <a:buClr>
                <a:schemeClr val="tx2"/>
              </a:buClr>
              <a:buFont typeface="Wingdings" pitchFamily="2" charset="2"/>
              <a:buChar char="ü"/>
            </a:pPr>
            <a:r>
              <a:rPr lang="en-US" sz="2400" dirty="0" smtClean="0"/>
              <a:t>Content for professional development </a:t>
            </a:r>
          </a:p>
          <a:p>
            <a:pPr marL="342900" indent="-342900">
              <a:lnSpc>
                <a:spcPct val="150000"/>
              </a:lnSpc>
              <a:buClr>
                <a:schemeClr val="tx2"/>
              </a:buClr>
              <a:buFont typeface="Wingdings" pitchFamily="2" charset="2"/>
              <a:buChar char="ü"/>
            </a:pPr>
            <a:r>
              <a:rPr lang="en-US" sz="2400" dirty="0" smtClean="0"/>
              <a:t>As a competitive tool </a:t>
            </a:r>
          </a:p>
          <a:p>
            <a:pPr marL="342900" indent="-342900">
              <a:lnSpc>
                <a:spcPct val="150000"/>
              </a:lnSpc>
              <a:buClr>
                <a:schemeClr val="tx2"/>
              </a:buClr>
              <a:buFont typeface="Wingdings" pitchFamily="2" charset="2"/>
              <a:buChar char="ü"/>
            </a:pPr>
            <a:r>
              <a:rPr lang="en-US" sz="2400" dirty="0" smtClean="0"/>
              <a:t>To counteract mythology  . . . . . . . </a:t>
            </a:r>
            <a:endParaRPr lang="en-US" sz="2400" dirty="0"/>
          </a:p>
        </p:txBody>
      </p:sp>
      <p:sp>
        <p:nvSpPr>
          <p:cNvPr id="4" name="Footer Placeholder 3"/>
          <p:cNvSpPr>
            <a:spLocks noGrp="1"/>
          </p:cNvSpPr>
          <p:nvPr>
            <p:ph type="ftr" sz="quarter" idx="3"/>
          </p:nvPr>
        </p:nvSpPr>
        <p:spPr/>
        <p:txBody>
          <a:bodyPr/>
          <a:lstStyle/>
          <a:p>
            <a:pPr>
              <a:defRPr/>
            </a:pPr>
            <a:r>
              <a:rPr lang="en-US" smtClean="0"/>
              <a:t>(c) Project Tomorrow 2013</a:t>
            </a:r>
            <a:endParaRPr lang="en-US"/>
          </a:p>
        </p:txBody>
      </p:sp>
    </p:spTree>
    <p:extLst>
      <p:ext uri="{BB962C8B-B14F-4D97-AF65-F5344CB8AC3E}">
        <p14:creationId xmlns:p14="http://schemas.microsoft.com/office/powerpoint/2010/main" val="266257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493" y="181627"/>
            <a:ext cx="5608458" cy="461665"/>
          </a:xfrm>
          <a:prstGeom prst="rect">
            <a:avLst/>
          </a:prstGeom>
          <a:noFill/>
        </p:spPr>
        <p:txBody>
          <a:bodyPr wrap="none">
            <a:spAutoFit/>
          </a:bodyPr>
          <a:lstStyle/>
          <a:p>
            <a:pPr>
              <a:defRPr/>
            </a:pPr>
            <a:r>
              <a:rPr lang="en-US" sz="2400" b="1" i="1" dirty="0" smtClean="0">
                <a:solidFill>
                  <a:srgbClr val="3B77A1"/>
                </a:solidFill>
                <a:latin typeface="Arial" pitchFamily="34" charset="0"/>
                <a:cs typeface="Arial" pitchFamily="34" charset="0"/>
              </a:rPr>
              <a:t>Would this data be valuable to you?</a:t>
            </a:r>
            <a:endParaRPr lang="en-US" sz="2400" b="1" i="1" dirty="0">
              <a:solidFill>
                <a:srgbClr val="3B77A1"/>
              </a:solidFill>
              <a:latin typeface="Arial" pitchFamily="34" charset="0"/>
              <a:cs typeface="Arial" pitchFamily="34" charset="0"/>
            </a:endParaRPr>
          </a:p>
        </p:txBody>
      </p:sp>
      <p:sp>
        <p:nvSpPr>
          <p:cNvPr id="103430" name="TextBox 3"/>
          <p:cNvSpPr txBox="1">
            <a:spLocks noChangeArrowheads="1"/>
          </p:cNvSpPr>
          <p:nvPr/>
        </p:nvSpPr>
        <p:spPr bwMode="auto">
          <a:xfrm>
            <a:off x="966788" y="2579688"/>
            <a:ext cx="6819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000" dirty="0" smtClean="0"/>
              <a:t>.</a:t>
            </a:r>
            <a:endParaRPr lang="en-US" sz="2000" dirty="0"/>
          </a:p>
        </p:txBody>
      </p:sp>
      <p:sp>
        <p:nvSpPr>
          <p:cNvPr id="4" name="Footer Placeholder 3"/>
          <p:cNvSpPr>
            <a:spLocks noGrp="1"/>
          </p:cNvSpPr>
          <p:nvPr>
            <p:ph type="ftr" sz="quarter" idx="3"/>
          </p:nvPr>
        </p:nvSpPr>
        <p:spPr/>
        <p:txBody>
          <a:bodyPr/>
          <a:lstStyle/>
          <a:p>
            <a:pPr>
              <a:defRPr/>
            </a:pPr>
            <a:r>
              <a:rPr lang="en-US" smtClean="0"/>
              <a:t>(c) Project Tomorrow 2013</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99421699"/>
              </p:ext>
            </p:extLst>
          </p:nvPr>
        </p:nvGraphicFramePr>
        <p:xfrm>
          <a:off x="1524000" y="1397000"/>
          <a:ext cx="6629400" cy="3663507"/>
        </p:xfrm>
        <a:graphic>
          <a:graphicData uri="http://schemas.openxmlformats.org/drawingml/2006/table">
            <a:tbl>
              <a:tblPr firstRow="1" bandRow="1">
                <a:tableStyleId>{5C22544A-7EE6-4342-B048-85BDC9FD1C3A}</a:tableStyleId>
              </a:tblPr>
              <a:tblGrid>
                <a:gridCol w="2209800"/>
                <a:gridCol w="2209800"/>
                <a:gridCol w="2209800"/>
              </a:tblGrid>
              <a:tr h="1501083">
                <a:tc>
                  <a:txBody>
                    <a:bodyPr/>
                    <a:lstStyle/>
                    <a:p>
                      <a:pPr algn="ctr"/>
                      <a:r>
                        <a:rPr lang="en-US" sz="2400" dirty="0" smtClean="0"/>
                        <a:t>Level of interest in a STEM Career </a:t>
                      </a:r>
                      <a:endParaRPr lang="en-US" sz="2400" dirty="0"/>
                    </a:p>
                  </a:txBody>
                  <a:tcPr/>
                </a:tc>
                <a:tc>
                  <a:txBody>
                    <a:bodyPr/>
                    <a:lstStyle/>
                    <a:p>
                      <a:pPr algn="ctr"/>
                      <a:r>
                        <a:rPr lang="en-US" sz="2400" dirty="0" smtClean="0"/>
                        <a:t>CA Gr 6-8 Students</a:t>
                      </a:r>
                      <a:endParaRPr lang="en-US" sz="2400" dirty="0"/>
                    </a:p>
                  </a:txBody>
                  <a:tcPr/>
                </a:tc>
                <a:tc>
                  <a:txBody>
                    <a:bodyPr/>
                    <a:lstStyle/>
                    <a:p>
                      <a:pPr algn="ctr"/>
                      <a:r>
                        <a:rPr lang="en-US" sz="2400" dirty="0" smtClean="0"/>
                        <a:t>CA Gr 9-12</a:t>
                      </a:r>
                    </a:p>
                    <a:p>
                      <a:pPr algn="ctr"/>
                      <a:r>
                        <a:rPr lang="en-US" sz="2400" dirty="0" smtClean="0"/>
                        <a:t>Students</a:t>
                      </a:r>
                      <a:endParaRPr lang="en-US" sz="2400" dirty="0"/>
                    </a:p>
                  </a:txBody>
                  <a:tcPr/>
                </a:tc>
              </a:tr>
              <a:tr h="608772">
                <a:tc>
                  <a:txBody>
                    <a:bodyPr/>
                    <a:lstStyle/>
                    <a:p>
                      <a:pPr algn="ctr"/>
                      <a:r>
                        <a:rPr lang="en-US" sz="2800" dirty="0" smtClean="0"/>
                        <a:t>Yes!</a:t>
                      </a:r>
                      <a:endParaRPr lang="en-US" sz="2800" dirty="0"/>
                    </a:p>
                  </a:txBody>
                  <a:tcPr/>
                </a:tc>
                <a:tc>
                  <a:txBody>
                    <a:bodyPr/>
                    <a:lstStyle/>
                    <a:p>
                      <a:pPr algn="ctr"/>
                      <a:r>
                        <a:rPr lang="en-US" sz="2800" dirty="0" smtClean="0"/>
                        <a:t>19%</a:t>
                      </a:r>
                      <a:endParaRPr lang="en-US" sz="2800" dirty="0"/>
                    </a:p>
                  </a:txBody>
                  <a:tcPr/>
                </a:tc>
                <a:tc>
                  <a:txBody>
                    <a:bodyPr/>
                    <a:lstStyle/>
                    <a:p>
                      <a:pPr algn="ctr"/>
                      <a:r>
                        <a:rPr lang="en-US" sz="2800" dirty="0" smtClean="0"/>
                        <a:t>22%</a:t>
                      </a:r>
                      <a:endParaRPr lang="en-US" sz="2800" dirty="0"/>
                    </a:p>
                  </a:txBody>
                  <a:tcPr/>
                </a:tc>
              </a:tr>
              <a:tr h="608772">
                <a:tc>
                  <a:txBody>
                    <a:bodyPr/>
                    <a:lstStyle/>
                    <a:p>
                      <a:pPr algn="ctr"/>
                      <a:r>
                        <a:rPr lang="en-US" sz="2800" b="1" dirty="0" smtClean="0"/>
                        <a:t>Maybe – somewhat</a:t>
                      </a:r>
                      <a:endParaRPr lang="en-US" sz="2800" b="1" dirty="0"/>
                    </a:p>
                  </a:txBody>
                  <a:tcPr/>
                </a:tc>
                <a:tc>
                  <a:txBody>
                    <a:bodyPr/>
                    <a:lstStyle/>
                    <a:p>
                      <a:pPr algn="ctr"/>
                      <a:r>
                        <a:rPr lang="en-US" sz="2800" b="1" dirty="0" smtClean="0"/>
                        <a:t>47%</a:t>
                      </a:r>
                      <a:endParaRPr lang="en-US" sz="2800" b="1" dirty="0"/>
                    </a:p>
                  </a:txBody>
                  <a:tcPr/>
                </a:tc>
                <a:tc>
                  <a:txBody>
                    <a:bodyPr/>
                    <a:lstStyle/>
                    <a:p>
                      <a:pPr algn="ctr"/>
                      <a:r>
                        <a:rPr lang="en-US" sz="2800" b="1" dirty="0" smtClean="0"/>
                        <a:t>43%</a:t>
                      </a:r>
                      <a:endParaRPr lang="en-US" sz="2800" b="1" dirty="0"/>
                    </a:p>
                  </a:txBody>
                  <a:tcPr/>
                </a:tc>
              </a:tr>
              <a:tr h="608772">
                <a:tc>
                  <a:txBody>
                    <a:bodyPr/>
                    <a:lstStyle/>
                    <a:p>
                      <a:pPr algn="ctr"/>
                      <a:r>
                        <a:rPr lang="en-US" sz="2800" dirty="0" smtClean="0"/>
                        <a:t>No</a:t>
                      </a:r>
                      <a:endParaRPr lang="en-US" sz="2800" dirty="0"/>
                    </a:p>
                  </a:txBody>
                  <a:tcPr/>
                </a:tc>
                <a:tc>
                  <a:txBody>
                    <a:bodyPr/>
                    <a:lstStyle/>
                    <a:p>
                      <a:pPr algn="ctr"/>
                      <a:r>
                        <a:rPr lang="en-US" sz="2800" dirty="0" smtClean="0"/>
                        <a:t>33%</a:t>
                      </a:r>
                      <a:endParaRPr lang="en-US" sz="2800" dirty="0"/>
                    </a:p>
                  </a:txBody>
                  <a:tcPr/>
                </a:tc>
                <a:tc>
                  <a:txBody>
                    <a:bodyPr/>
                    <a:lstStyle/>
                    <a:p>
                      <a:pPr algn="ctr"/>
                      <a:r>
                        <a:rPr lang="en-US" sz="2800" dirty="0" smtClean="0"/>
                        <a:t>34%</a:t>
                      </a:r>
                      <a:endParaRPr lang="en-US" sz="2800" dirty="0"/>
                    </a:p>
                  </a:txBody>
                  <a:tcPr/>
                </a:tc>
              </a:tr>
            </a:tbl>
          </a:graphicData>
        </a:graphic>
      </p:graphicFrame>
      <p:sp>
        <p:nvSpPr>
          <p:cNvPr id="6" name="TextBox 5"/>
          <p:cNvSpPr txBox="1"/>
          <p:nvPr/>
        </p:nvSpPr>
        <p:spPr>
          <a:xfrm>
            <a:off x="1295400" y="5526705"/>
            <a:ext cx="7596951" cy="369332"/>
          </a:xfrm>
          <a:prstGeom prst="rect">
            <a:avLst/>
          </a:prstGeom>
          <a:noFill/>
        </p:spPr>
        <p:txBody>
          <a:bodyPr wrap="none" rtlCol="0">
            <a:spAutoFit/>
          </a:bodyPr>
          <a:lstStyle/>
          <a:p>
            <a:r>
              <a:rPr lang="en-US" dirty="0" smtClean="0"/>
              <a:t>Use this information from your students to plan your STEM programming</a:t>
            </a:r>
            <a:endParaRPr lang="en-US" dirty="0"/>
          </a:p>
        </p:txBody>
      </p:sp>
    </p:spTree>
    <p:extLst>
      <p:ext uri="{BB962C8B-B14F-4D97-AF65-F5344CB8AC3E}">
        <p14:creationId xmlns:p14="http://schemas.microsoft.com/office/powerpoint/2010/main" val="167278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493" y="181627"/>
            <a:ext cx="5608458" cy="461665"/>
          </a:xfrm>
          <a:prstGeom prst="rect">
            <a:avLst/>
          </a:prstGeom>
          <a:noFill/>
        </p:spPr>
        <p:txBody>
          <a:bodyPr wrap="none">
            <a:spAutoFit/>
          </a:bodyPr>
          <a:lstStyle/>
          <a:p>
            <a:pPr>
              <a:defRPr/>
            </a:pPr>
            <a:r>
              <a:rPr lang="en-US" sz="2400" b="1" i="1" dirty="0" smtClean="0">
                <a:solidFill>
                  <a:srgbClr val="3B77A1"/>
                </a:solidFill>
                <a:latin typeface="Arial" pitchFamily="34" charset="0"/>
                <a:cs typeface="Arial" pitchFamily="34" charset="0"/>
              </a:rPr>
              <a:t>Would this data be valuable to you?</a:t>
            </a:r>
            <a:endParaRPr lang="en-US" sz="2400" b="1" i="1" dirty="0">
              <a:solidFill>
                <a:srgbClr val="3B77A1"/>
              </a:solidFill>
              <a:latin typeface="Arial" pitchFamily="34" charset="0"/>
              <a:cs typeface="Arial" pitchFamily="34" charset="0"/>
            </a:endParaRPr>
          </a:p>
        </p:txBody>
      </p:sp>
      <p:sp>
        <p:nvSpPr>
          <p:cNvPr id="103430" name="TextBox 3"/>
          <p:cNvSpPr txBox="1">
            <a:spLocks noChangeArrowheads="1"/>
          </p:cNvSpPr>
          <p:nvPr/>
        </p:nvSpPr>
        <p:spPr bwMode="auto">
          <a:xfrm>
            <a:off x="966788" y="2579688"/>
            <a:ext cx="6819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000" dirty="0" smtClean="0"/>
              <a:t>.</a:t>
            </a:r>
            <a:endParaRPr lang="en-US" sz="2000" dirty="0"/>
          </a:p>
        </p:txBody>
      </p:sp>
      <p:sp>
        <p:nvSpPr>
          <p:cNvPr id="4" name="Footer Placeholder 3"/>
          <p:cNvSpPr>
            <a:spLocks noGrp="1"/>
          </p:cNvSpPr>
          <p:nvPr>
            <p:ph type="ftr" sz="quarter" idx="3"/>
          </p:nvPr>
        </p:nvSpPr>
        <p:spPr/>
        <p:txBody>
          <a:bodyPr/>
          <a:lstStyle/>
          <a:p>
            <a:pPr>
              <a:defRPr/>
            </a:pPr>
            <a:r>
              <a:rPr lang="en-US" smtClean="0"/>
              <a:t>(c) Project Tomorrow 2013</a:t>
            </a:r>
            <a:endParaRPr lang="en-US"/>
          </a:p>
        </p:txBody>
      </p:sp>
      <p:sp>
        <p:nvSpPr>
          <p:cNvPr id="6" name="TextBox 5"/>
          <p:cNvSpPr txBox="1"/>
          <p:nvPr/>
        </p:nvSpPr>
        <p:spPr>
          <a:xfrm>
            <a:off x="1281545" y="5896037"/>
            <a:ext cx="7596951" cy="369332"/>
          </a:xfrm>
          <a:prstGeom prst="rect">
            <a:avLst/>
          </a:prstGeom>
          <a:noFill/>
        </p:spPr>
        <p:txBody>
          <a:bodyPr wrap="none" rtlCol="0">
            <a:spAutoFit/>
          </a:bodyPr>
          <a:lstStyle/>
          <a:p>
            <a:r>
              <a:rPr lang="en-US" dirty="0" smtClean="0"/>
              <a:t>Use this information from your students to plan your STEM programming</a:t>
            </a:r>
            <a:endParaRPr lang="en-US" dirty="0"/>
          </a:p>
        </p:txBody>
      </p:sp>
      <p:sp>
        <p:nvSpPr>
          <p:cNvPr id="7" name="TextBox 6"/>
          <p:cNvSpPr txBox="1"/>
          <p:nvPr/>
        </p:nvSpPr>
        <p:spPr>
          <a:xfrm>
            <a:off x="1245259" y="1654784"/>
            <a:ext cx="7467600" cy="3970318"/>
          </a:xfrm>
          <a:prstGeom prst="rect">
            <a:avLst/>
          </a:prstGeom>
          <a:noFill/>
        </p:spPr>
        <p:txBody>
          <a:bodyPr wrap="square" rtlCol="0">
            <a:spAutoFit/>
          </a:bodyPr>
          <a:lstStyle/>
          <a:p>
            <a:pPr>
              <a:lnSpc>
                <a:spcPct val="200000"/>
              </a:lnSpc>
            </a:pPr>
            <a:r>
              <a:rPr lang="en-US" b="1" dirty="0" smtClean="0"/>
              <a:t>Collaborating </a:t>
            </a:r>
            <a:r>
              <a:rPr lang="en-US" b="1" dirty="0"/>
              <a:t>with classmates </a:t>
            </a:r>
            <a:r>
              <a:rPr lang="en-US" dirty="0"/>
              <a:t>on real world problems </a:t>
            </a:r>
            <a:r>
              <a:rPr lang="en-US" dirty="0" smtClean="0"/>
              <a:t>	61%  </a:t>
            </a:r>
            <a:endParaRPr lang="en-US" dirty="0"/>
          </a:p>
          <a:p>
            <a:pPr>
              <a:lnSpc>
                <a:spcPct val="200000"/>
              </a:lnSpc>
            </a:pPr>
            <a:r>
              <a:rPr lang="en-US" dirty="0" smtClean="0"/>
              <a:t>Using </a:t>
            </a:r>
            <a:r>
              <a:rPr lang="en-US" b="1" dirty="0" smtClean="0"/>
              <a:t>animations/simulations</a:t>
            </a:r>
            <a:r>
              <a:rPr lang="en-US" dirty="0" smtClean="0"/>
              <a:t> to </a:t>
            </a:r>
            <a:r>
              <a:rPr lang="en-US" dirty="0"/>
              <a:t>visualize </a:t>
            </a:r>
            <a:r>
              <a:rPr lang="en-US" dirty="0" smtClean="0"/>
              <a:t>concepts 		41% </a:t>
            </a:r>
            <a:endParaRPr lang="en-US" dirty="0"/>
          </a:p>
          <a:p>
            <a:pPr>
              <a:lnSpc>
                <a:spcPct val="200000"/>
              </a:lnSpc>
            </a:pPr>
            <a:r>
              <a:rPr lang="en-US" dirty="0" smtClean="0"/>
              <a:t>Using </a:t>
            </a:r>
            <a:r>
              <a:rPr lang="en-US" b="1" dirty="0" smtClean="0"/>
              <a:t>mobile </a:t>
            </a:r>
            <a:r>
              <a:rPr lang="en-US" b="1" dirty="0"/>
              <a:t>device </a:t>
            </a:r>
            <a:r>
              <a:rPr lang="en-US" dirty="0"/>
              <a:t>to video </a:t>
            </a:r>
            <a:r>
              <a:rPr lang="en-US" dirty="0" smtClean="0"/>
              <a:t>lessons </a:t>
            </a:r>
            <a:r>
              <a:rPr lang="en-US" dirty="0"/>
              <a:t>to review later </a:t>
            </a:r>
            <a:r>
              <a:rPr lang="en-US" dirty="0" smtClean="0"/>
              <a:t>		37% </a:t>
            </a:r>
            <a:endParaRPr lang="en-US" dirty="0"/>
          </a:p>
          <a:p>
            <a:pPr>
              <a:lnSpc>
                <a:spcPct val="200000"/>
              </a:lnSpc>
            </a:pPr>
            <a:r>
              <a:rPr lang="en-US" dirty="0" smtClean="0"/>
              <a:t>Understanding science thru </a:t>
            </a:r>
            <a:r>
              <a:rPr lang="en-US" b="1" dirty="0" smtClean="0"/>
              <a:t>virtual/augmented </a:t>
            </a:r>
            <a:r>
              <a:rPr lang="en-US" b="1" dirty="0"/>
              <a:t>reality </a:t>
            </a:r>
            <a:r>
              <a:rPr lang="en-US" dirty="0" smtClean="0"/>
              <a:t>	34%   </a:t>
            </a:r>
            <a:endParaRPr lang="en-US" dirty="0"/>
          </a:p>
          <a:p>
            <a:pPr>
              <a:lnSpc>
                <a:spcPct val="200000"/>
              </a:lnSpc>
            </a:pPr>
            <a:r>
              <a:rPr lang="en-US" dirty="0" smtClean="0"/>
              <a:t>Accessing </a:t>
            </a:r>
            <a:r>
              <a:rPr lang="en-US" dirty="0"/>
              <a:t>an </a:t>
            </a:r>
            <a:r>
              <a:rPr lang="en-US" b="1" dirty="0"/>
              <a:t>online textbook through my mobile device </a:t>
            </a:r>
            <a:r>
              <a:rPr lang="en-US" dirty="0" smtClean="0"/>
              <a:t>	34% </a:t>
            </a:r>
            <a:endParaRPr lang="en-US" dirty="0"/>
          </a:p>
          <a:p>
            <a:pPr>
              <a:lnSpc>
                <a:spcPct val="200000"/>
              </a:lnSpc>
            </a:pPr>
            <a:r>
              <a:rPr lang="en-US" b="1" dirty="0" smtClean="0"/>
              <a:t>Texting </a:t>
            </a:r>
            <a:r>
              <a:rPr lang="en-US" b="1" dirty="0"/>
              <a:t>my teacher </a:t>
            </a:r>
            <a:r>
              <a:rPr lang="en-US" dirty="0"/>
              <a:t>during class with my questions </a:t>
            </a:r>
            <a:r>
              <a:rPr lang="en-US" dirty="0" smtClean="0"/>
              <a:t>		28%</a:t>
            </a:r>
            <a:endParaRPr lang="en-US" dirty="0"/>
          </a:p>
          <a:p>
            <a:pPr>
              <a:lnSpc>
                <a:spcPct val="200000"/>
              </a:lnSpc>
            </a:pPr>
            <a:r>
              <a:rPr lang="en-US" dirty="0" smtClean="0"/>
              <a:t>Taking </a:t>
            </a:r>
            <a:r>
              <a:rPr lang="en-US" dirty="0"/>
              <a:t>an </a:t>
            </a:r>
            <a:r>
              <a:rPr lang="en-US" b="1" dirty="0"/>
              <a:t>online class </a:t>
            </a:r>
            <a:r>
              <a:rPr lang="en-US" dirty="0" smtClean="0"/>
              <a:t>					24%</a:t>
            </a:r>
            <a:endParaRPr lang="en-US" dirty="0"/>
          </a:p>
        </p:txBody>
      </p:sp>
      <p:sp>
        <p:nvSpPr>
          <p:cNvPr id="2" name="TextBox 1"/>
          <p:cNvSpPr txBox="1"/>
          <p:nvPr/>
        </p:nvSpPr>
        <p:spPr>
          <a:xfrm>
            <a:off x="1245259" y="988367"/>
            <a:ext cx="6987810" cy="461665"/>
          </a:xfrm>
          <a:prstGeom prst="rect">
            <a:avLst/>
          </a:prstGeom>
          <a:noFill/>
        </p:spPr>
        <p:txBody>
          <a:bodyPr wrap="none" rtlCol="0">
            <a:spAutoFit/>
          </a:bodyPr>
          <a:lstStyle/>
          <a:p>
            <a:r>
              <a:rPr lang="en-US" sz="2400" b="1" dirty="0" smtClean="0"/>
              <a:t>How students say they want to learn science:  </a:t>
            </a:r>
            <a:endParaRPr lang="en-US" sz="2400" b="1" dirty="0"/>
          </a:p>
        </p:txBody>
      </p:sp>
    </p:spTree>
    <p:extLst>
      <p:ext uri="{BB962C8B-B14F-4D97-AF65-F5344CB8AC3E}">
        <p14:creationId xmlns:p14="http://schemas.microsoft.com/office/powerpoint/2010/main" val="133109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body" sz="half" idx="1"/>
          </p:nvPr>
        </p:nvSpPr>
        <p:spPr>
          <a:xfrm>
            <a:off x="1389697" y="1066800"/>
            <a:ext cx="6996113" cy="3124200"/>
          </a:xfrm>
          <a:ln w="19050">
            <a:solidFill>
              <a:schemeClr val="tx1"/>
            </a:solidFill>
          </a:ln>
        </p:spPr>
        <p:txBody>
          <a:bodyPr>
            <a:normAutofit fontScale="25000" lnSpcReduction="20000"/>
          </a:bodyPr>
          <a:lstStyle/>
          <a:p>
            <a:pPr>
              <a:lnSpc>
                <a:spcPct val="80000"/>
              </a:lnSpc>
              <a:buFont typeface="Arial" charset="0"/>
              <a:buNone/>
              <a:defRPr/>
            </a:pPr>
            <a:endParaRPr lang="en-US" sz="1400" b="1" dirty="0" smtClean="0">
              <a:solidFill>
                <a:srgbClr val="000000"/>
              </a:solidFill>
              <a:latin typeface="Arial" charset="0"/>
            </a:endParaRPr>
          </a:p>
          <a:p>
            <a:pPr marL="0" indent="0" algn="ctr">
              <a:lnSpc>
                <a:spcPct val="80000"/>
              </a:lnSpc>
              <a:buNone/>
              <a:defRPr/>
            </a:pPr>
            <a:r>
              <a:rPr lang="en-US" sz="9600" b="1" dirty="0" smtClean="0">
                <a:solidFill>
                  <a:srgbClr val="669900"/>
                </a:solidFill>
              </a:rPr>
              <a:t>Speak Up K-12 surveys open now thru 12/20</a:t>
            </a:r>
          </a:p>
          <a:p>
            <a:pPr marL="0" indent="0">
              <a:lnSpc>
                <a:spcPct val="80000"/>
              </a:lnSpc>
              <a:buNone/>
              <a:defRPr/>
            </a:pPr>
            <a:endParaRPr lang="en-US" sz="5600" b="1" dirty="0" smtClean="0">
              <a:solidFill>
                <a:srgbClr val="669900"/>
              </a:solidFill>
            </a:endParaRPr>
          </a:p>
          <a:p>
            <a:pPr marL="0" indent="0">
              <a:lnSpc>
                <a:spcPct val="80000"/>
              </a:lnSpc>
              <a:buNone/>
              <a:defRPr/>
            </a:pPr>
            <a:r>
              <a:rPr lang="en-US" sz="9600" i="1" dirty="0" smtClean="0">
                <a:solidFill>
                  <a:srgbClr val="000000"/>
                </a:solidFill>
              </a:rPr>
              <a:t>Online surveys for:</a:t>
            </a:r>
          </a:p>
          <a:p>
            <a:pPr marL="731520" lvl="1" indent="-457200">
              <a:lnSpc>
                <a:spcPct val="80000"/>
              </a:lnSpc>
              <a:defRPr/>
            </a:pPr>
            <a:r>
              <a:rPr lang="en-US" sz="9200" i="1" dirty="0" smtClean="0">
                <a:solidFill>
                  <a:srgbClr val="000000"/>
                </a:solidFill>
              </a:rPr>
              <a:t>K-12 students</a:t>
            </a:r>
          </a:p>
          <a:p>
            <a:pPr marL="731520" lvl="1" indent="-457200">
              <a:lnSpc>
                <a:spcPct val="80000"/>
              </a:lnSpc>
              <a:defRPr/>
            </a:pPr>
            <a:r>
              <a:rPr lang="en-US" sz="9200" i="1" dirty="0" smtClean="0">
                <a:solidFill>
                  <a:srgbClr val="000000"/>
                </a:solidFill>
              </a:rPr>
              <a:t>Parents – English and Spanish</a:t>
            </a:r>
          </a:p>
          <a:p>
            <a:pPr marL="731520" lvl="1" indent="-457200">
              <a:lnSpc>
                <a:spcPct val="80000"/>
              </a:lnSpc>
              <a:defRPr/>
            </a:pPr>
            <a:r>
              <a:rPr lang="en-US" sz="9200" i="1" dirty="0" smtClean="0">
                <a:solidFill>
                  <a:srgbClr val="000000"/>
                </a:solidFill>
              </a:rPr>
              <a:t>Teachers and Librarians/Media Specialists</a:t>
            </a:r>
          </a:p>
          <a:p>
            <a:pPr marL="731520" lvl="1" indent="-457200">
              <a:lnSpc>
                <a:spcPct val="80000"/>
              </a:lnSpc>
              <a:defRPr/>
            </a:pPr>
            <a:r>
              <a:rPr lang="en-US" sz="9200" i="1" dirty="0" smtClean="0">
                <a:solidFill>
                  <a:srgbClr val="000000"/>
                </a:solidFill>
              </a:rPr>
              <a:t>School Site Administrators</a:t>
            </a:r>
          </a:p>
          <a:p>
            <a:pPr marL="731520" lvl="1" indent="-457200">
              <a:lnSpc>
                <a:spcPct val="80000"/>
              </a:lnSpc>
              <a:defRPr/>
            </a:pPr>
            <a:r>
              <a:rPr lang="en-US" sz="9200" i="1" dirty="0" smtClean="0">
                <a:solidFill>
                  <a:srgbClr val="000000"/>
                </a:solidFill>
              </a:rPr>
              <a:t>District Administrators</a:t>
            </a:r>
          </a:p>
          <a:p>
            <a:pPr marL="731520" lvl="1" indent="-457200">
              <a:lnSpc>
                <a:spcPct val="80000"/>
              </a:lnSpc>
              <a:defRPr/>
            </a:pPr>
            <a:r>
              <a:rPr lang="en-US" sz="9200" i="1" dirty="0" smtClean="0">
                <a:solidFill>
                  <a:srgbClr val="000000"/>
                </a:solidFill>
              </a:rPr>
              <a:t>Technology Leaders</a:t>
            </a:r>
          </a:p>
          <a:p>
            <a:pPr marL="731520" lvl="1" indent="-457200">
              <a:lnSpc>
                <a:spcPct val="80000"/>
              </a:lnSpc>
              <a:defRPr/>
            </a:pPr>
            <a:r>
              <a:rPr lang="en-US" sz="9200" i="1" dirty="0" smtClean="0">
                <a:solidFill>
                  <a:srgbClr val="000000"/>
                </a:solidFill>
              </a:rPr>
              <a:t>Community Members</a:t>
            </a:r>
            <a:endParaRPr lang="en-US" sz="9200" b="1" i="1" dirty="0" smtClean="0">
              <a:solidFill>
                <a:srgbClr val="C00000"/>
              </a:solidFill>
            </a:endParaRPr>
          </a:p>
          <a:p>
            <a:pPr>
              <a:lnSpc>
                <a:spcPct val="80000"/>
              </a:lnSpc>
              <a:defRPr/>
            </a:pPr>
            <a:endParaRPr lang="en-US" sz="9600" i="1" dirty="0" smtClean="0">
              <a:solidFill>
                <a:srgbClr val="000000"/>
              </a:solidFill>
            </a:endParaRPr>
          </a:p>
          <a:p>
            <a:pPr marL="82296" indent="0">
              <a:lnSpc>
                <a:spcPct val="80000"/>
              </a:lnSpc>
              <a:buNone/>
              <a:defRPr/>
            </a:pPr>
            <a:endParaRPr lang="en-US" sz="2900" i="1" dirty="0" smtClean="0">
              <a:solidFill>
                <a:srgbClr val="000000"/>
              </a:solidFill>
            </a:endParaRPr>
          </a:p>
          <a:p>
            <a:pPr>
              <a:lnSpc>
                <a:spcPct val="80000"/>
              </a:lnSpc>
              <a:buFont typeface="Arial" charset="0"/>
              <a:buNone/>
              <a:defRPr/>
            </a:pPr>
            <a:r>
              <a:rPr lang="en-US" sz="1400" b="1" i="1" dirty="0" smtClean="0">
                <a:solidFill>
                  <a:srgbClr val="000000"/>
                </a:solidFill>
              </a:rPr>
              <a:t>		</a:t>
            </a:r>
            <a:endParaRPr lang="en-US" sz="1400" b="1" i="1" dirty="0" smtClean="0">
              <a:solidFill>
                <a:srgbClr val="CF0B0E"/>
              </a:solidFill>
              <a:latin typeface="Arial" charset="0"/>
            </a:endParaRPr>
          </a:p>
          <a:p>
            <a:pPr>
              <a:lnSpc>
                <a:spcPct val="80000"/>
              </a:lnSpc>
              <a:buFont typeface="Arial" charset="0"/>
              <a:buNone/>
              <a:defRPr/>
            </a:pPr>
            <a:r>
              <a:rPr lang="en-US" sz="900" b="1" i="1" dirty="0" smtClean="0">
                <a:solidFill>
                  <a:srgbClr val="009900"/>
                </a:solidFill>
              </a:rPr>
              <a:t>		</a:t>
            </a:r>
          </a:p>
          <a:p>
            <a:pPr>
              <a:lnSpc>
                <a:spcPct val="80000"/>
              </a:lnSpc>
              <a:buFont typeface="Arial" charset="0"/>
              <a:buNone/>
              <a:defRPr/>
            </a:pPr>
            <a:endParaRPr lang="en-US" sz="900" b="1" i="1" dirty="0" smtClean="0">
              <a:solidFill>
                <a:srgbClr val="009900"/>
              </a:solidFill>
            </a:endParaRPr>
          </a:p>
        </p:txBody>
      </p:sp>
      <p:sp>
        <p:nvSpPr>
          <p:cNvPr id="73731" name="Text Box 3"/>
          <p:cNvSpPr txBox="1">
            <a:spLocks noChangeArrowheads="1"/>
          </p:cNvSpPr>
          <p:nvPr/>
        </p:nvSpPr>
        <p:spPr bwMode="auto">
          <a:xfrm>
            <a:off x="1078548" y="285926"/>
            <a:ext cx="65982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solidFill>
                  <a:srgbClr val="03548B"/>
                </a:solidFill>
              </a:rPr>
              <a:t>Speak Up National Research Project</a:t>
            </a:r>
            <a:endParaRPr lang="en-US" sz="2800" b="1" dirty="0">
              <a:solidFill>
                <a:srgbClr val="03548B"/>
              </a:solidFill>
            </a:endParaRPr>
          </a:p>
        </p:txBody>
      </p:sp>
      <p:sp>
        <p:nvSpPr>
          <p:cNvPr id="73732" name="Text Box 4"/>
          <p:cNvSpPr txBox="1">
            <a:spLocks noChangeArrowheads="1"/>
          </p:cNvSpPr>
          <p:nvPr/>
        </p:nvSpPr>
        <p:spPr bwMode="auto">
          <a:xfrm>
            <a:off x="533400" y="624840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endParaRPr lang="en-US" sz="2400">
              <a:latin typeface="Times New Roman" pitchFamily="18" charset="0"/>
            </a:endParaRPr>
          </a:p>
        </p:txBody>
      </p:sp>
      <p:sp>
        <p:nvSpPr>
          <p:cNvPr id="2" name="Footer Placeholder 1"/>
          <p:cNvSpPr>
            <a:spLocks noGrp="1"/>
          </p:cNvSpPr>
          <p:nvPr>
            <p:ph type="ftr" sz="quarter" idx="11"/>
          </p:nvPr>
        </p:nvSpPr>
        <p:spPr/>
        <p:txBody>
          <a:bodyPr/>
          <a:lstStyle/>
          <a:p>
            <a:pPr>
              <a:defRPr/>
            </a:pPr>
            <a:r>
              <a:rPr lang="en-US" dirty="0" smtClean="0"/>
              <a:t>© Project Tomorrow 2013</a:t>
            </a:r>
            <a:endParaRPr lang="en-US" dirty="0"/>
          </a:p>
        </p:txBody>
      </p:sp>
      <p:sp>
        <p:nvSpPr>
          <p:cNvPr id="4" name="TextBox 3"/>
          <p:cNvSpPr txBox="1"/>
          <p:nvPr/>
        </p:nvSpPr>
        <p:spPr>
          <a:xfrm>
            <a:off x="1385887" y="4494074"/>
            <a:ext cx="7467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Every K-12 school or district eligible to participate.</a:t>
            </a:r>
          </a:p>
          <a:p>
            <a:pPr marL="285750" indent="-285750">
              <a:buFont typeface="Arial" panose="020B0604020202020204" pitchFamily="34" charset="0"/>
              <a:buChar char="•"/>
            </a:pPr>
            <a:r>
              <a:rPr lang="en-US" dirty="0" smtClean="0">
                <a:latin typeface="+mn-lt"/>
              </a:rPr>
              <a:t>Survey questions around digital learning, STEM education and 21</a:t>
            </a:r>
            <a:r>
              <a:rPr lang="en-US" baseline="30000" dirty="0" smtClean="0">
                <a:latin typeface="+mn-lt"/>
              </a:rPr>
              <a:t>st</a:t>
            </a:r>
            <a:r>
              <a:rPr lang="en-US" dirty="0" smtClean="0">
                <a:latin typeface="+mn-lt"/>
              </a:rPr>
              <a:t> century skill development. </a:t>
            </a:r>
          </a:p>
          <a:p>
            <a:pPr marL="285750" indent="-285750">
              <a:buFont typeface="Arial" panose="020B0604020202020204" pitchFamily="34" charset="0"/>
              <a:buChar char="•"/>
            </a:pPr>
            <a:r>
              <a:rPr lang="en-US" dirty="0" smtClean="0">
                <a:latin typeface="+mn-lt"/>
              </a:rPr>
              <a:t>We give you back your local data plus national data for benchmarking. </a:t>
            </a:r>
          </a:p>
          <a:p>
            <a:pPr marL="285750" indent="-285750">
              <a:buFont typeface="Arial" panose="020B0604020202020204" pitchFamily="34" charset="0"/>
              <a:buChar char="•"/>
            </a:pPr>
            <a:r>
              <a:rPr lang="en-US" dirty="0" smtClean="0">
                <a:latin typeface="+mn-lt"/>
              </a:rPr>
              <a:t>Easy and free way to learn about the views of your stakeholders. </a:t>
            </a:r>
          </a:p>
          <a:p>
            <a:pPr marL="285750" indent="-285750">
              <a:buFont typeface="Arial" panose="020B0604020202020204" pitchFamily="34" charset="0"/>
              <a:buChar char="•"/>
            </a:pPr>
            <a:r>
              <a:rPr lang="en-US" dirty="0" smtClean="0">
                <a:latin typeface="+mn-lt"/>
              </a:rPr>
              <a:t>Learn more at </a:t>
            </a:r>
            <a:r>
              <a:rPr lang="en-US" b="1" dirty="0" smtClean="0">
                <a:latin typeface="+mn-lt"/>
                <a:hlinkClick r:id="rId2"/>
              </a:rPr>
              <a:t>www.tomorrow.org/speakup</a:t>
            </a:r>
            <a:r>
              <a:rPr lang="en-US" b="1" dirty="0" smtClean="0">
                <a:latin typeface="+mn-lt"/>
              </a:rPr>
              <a:t> </a:t>
            </a:r>
            <a:endParaRPr lang="en-US" b="1" dirty="0">
              <a:latin typeface="+mn-lt"/>
            </a:endParaRPr>
          </a:p>
        </p:txBody>
      </p:sp>
      <p:pic>
        <p:nvPicPr>
          <p:cNvPr id="7" name="Picture 2" descr="SpeakUp_PT_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418" y="2514600"/>
            <a:ext cx="1737932" cy="210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660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143000"/>
            <a:ext cx="7498080" cy="4800600"/>
          </a:xfrm>
        </p:spPr>
        <p:txBody>
          <a:bodyPr>
            <a:normAutofit/>
          </a:bodyPr>
          <a:lstStyle/>
          <a:p>
            <a:r>
              <a:rPr lang="en-US" sz="2800" dirty="0" smtClean="0"/>
              <a:t>About Project Tomorrow</a:t>
            </a:r>
          </a:p>
          <a:p>
            <a:r>
              <a:rPr lang="en-US" sz="2800" dirty="0" smtClean="0"/>
              <a:t>Developing the next generation of STEM teachers</a:t>
            </a:r>
          </a:p>
          <a:p>
            <a:pPr lvl="2"/>
            <a:r>
              <a:rPr lang="en-US" i="1" dirty="0" smtClean="0"/>
              <a:t>Challenges </a:t>
            </a:r>
          </a:p>
          <a:p>
            <a:pPr lvl="2"/>
            <a:r>
              <a:rPr lang="en-US" i="1" dirty="0" smtClean="0"/>
              <a:t>Opportunities</a:t>
            </a:r>
          </a:p>
          <a:p>
            <a:pPr lvl="2"/>
            <a:r>
              <a:rPr lang="en-US" i="1" dirty="0" smtClean="0"/>
              <a:t>Research</a:t>
            </a:r>
          </a:p>
          <a:p>
            <a:r>
              <a:rPr lang="en-US" sz="2800" dirty="0" smtClean="0"/>
              <a:t>Introduction to the </a:t>
            </a:r>
            <a:r>
              <a:rPr lang="en-US" sz="2800" b="1" dirty="0" smtClean="0">
                <a:solidFill>
                  <a:srgbClr val="03548B"/>
                </a:solidFill>
              </a:rPr>
              <a:t>YouthTEACH2Learn</a:t>
            </a:r>
            <a:r>
              <a:rPr lang="en-US" sz="2800" dirty="0" smtClean="0"/>
              <a:t> program and curriculum</a:t>
            </a:r>
          </a:p>
          <a:p>
            <a:r>
              <a:rPr lang="en-US" sz="2800" dirty="0" smtClean="0"/>
              <a:t>Partnership Opportunities</a:t>
            </a:r>
          </a:p>
        </p:txBody>
      </p:sp>
      <p:sp>
        <p:nvSpPr>
          <p:cNvPr id="4" name="Footer Placeholder 3"/>
          <p:cNvSpPr>
            <a:spLocks noGrp="1"/>
          </p:cNvSpPr>
          <p:nvPr>
            <p:ph type="ftr" sz="quarter" idx="3"/>
          </p:nvPr>
        </p:nvSpPr>
        <p:spPr/>
        <p:txBody>
          <a:bodyPr/>
          <a:lstStyle/>
          <a:p>
            <a:pPr>
              <a:defRPr/>
            </a:pPr>
            <a:r>
              <a:rPr lang="en-US" altLang="en-US" dirty="0" smtClean="0"/>
              <a:t>(c) Project Tomorrow 2012</a:t>
            </a:r>
            <a:endParaRPr lang="en-US" altLang="en-US" dirty="0"/>
          </a:p>
        </p:txBody>
      </p:sp>
      <p:sp>
        <p:nvSpPr>
          <p:cNvPr id="5" name="TextBox 4"/>
          <p:cNvSpPr txBox="1"/>
          <p:nvPr/>
        </p:nvSpPr>
        <p:spPr>
          <a:xfrm>
            <a:off x="1143000" y="228600"/>
            <a:ext cx="6054799" cy="523220"/>
          </a:xfrm>
          <a:prstGeom prst="rect">
            <a:avLst/>
          </a:prstGeom>
          <a:noFill/>
        </p:spPr>
        <p:txBody>
          <a:bodyPr wrap="none" rtlCol="0">
            <a:spAutoFit/>
          </a:bodyPr>
          <a:lstStyle/>
          <a:p>
            <a:r>
              <a:rPr lang="en-US" sz="2800" b="1" dirty="0" smtClean="0">
                <a:solidFill>
                  <a:srgbClr val="03548B"/>
                </a:solidFill>
                <a:latin typeface="+mj-lt"/>
              </a:rPr>
              <a:t>Recap on today’s discussion topics</a:t>
            </a:r>
            <a:endParaRPr lang="en-US" sz="2800" b="1" dirty="0">
              <a:solidFill>
                <a:srgbClr val="03548B"/>
              </a:solidFill>
              <a:latin typeface="+mj-lt"/>
            </a:endParaRPr>
          </a:p>
        </p:txBody>
      </p:sp>
    </p:spTree>
    <p:extLst>
      <p:ext uri="{BB962C8B-B14F-4D97-AF65-F5344CB8AC3E}">
        <p14:creationId xmlns:p14="http://schemas.microsoft.com/office/powerpoint/2010/main" val="2261029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768350" y="244475"/>
            <a:ext cx="6661150" cy="461963"/>
          </a:xfrm>
        </p:spPr>
        <p:txBody>
          <a:bodyPr>
            <a:normAutofit fontScale="90000"/>
          </a:bodyPr>
          <a:lstStyle/>
          <a:p>
            <a:r>
              <a:rPr lang="en-US" sz="2400" b="1" smtClean="0">
                <a:solidFill>
                  <a:schemeClr val="tx2"/>
                </a:solidFill>
                <a:latin typeface="Arial" charset="0"/>
              </a:rPr>
              <a:t/>
            </a:r>
            <a:br>
              <a:rPr lang="en-US" sz="2400" b="1" smtClean="0">
                <a:solidFill>
                  <a:schemeClr val="tx2"/>
                </a:solidFill>
                <a:latin typeface="Arial" charset="0"/>
              </a:rPr>
            </a:br>
            <a:endParaRPr lang="en-US" sz="1800" b="1" i="1" smtClean="0">
              <a:solidFill>
                <a:schemeClr val="tx2"/>
              </a:solidFill>
              <a:latin typeface="Arial" charset="0"/>
            </a:endParaRPr>
          </a:p>
        </p:txBody>
      </p:sp>
      <p:sp>
        <p:nvSpPr>
          <p:cNvPr id="4" name="TextBox 3"/>
          <p:cNvSpPr txBox="1"/>
          <p:nvPr/>
        </p:nvSpPr>
        <p:spPr>
          <a:xfrm>
            <a:off x="5257801" y="2590800"/>
            <a:ext cx="3276600" cy="1569660"/>
          </a:xfrm>
          <a:prstGeom prst="rect">
            <a:avLst/>
          </a:prstGeom>
          <a:noFill/>
        </p:spPr>
        <p:txBody>
          <a:bodyPr wrap="square" rtlCol="0">
            <a:spAutoFit/>
          </a:bodyPr>
          <a:lstStyle/>
          <a:p>
            <a:pPr algn="ctr"/>
            <a:r>
              <a:rPr lang="en-US" sz="3200" b="1" dirty="0" smtClean="0">
                <a:latin typeface="+mn-lt"/>
              </a:rPr>
              <a:t>Your thoughts, comments, questions</a:t>
            </a:r>
            <a:endParaRPr lang="en-US" sz="3200" b="1" dirty="0">
              <a:latin typeface="+mn-lt"/>
            </a:endParaRPr>
          </a:p>
        </p:txBody>
      </p:sp>
      <p:sp>
        <p:nvSpPr>
          <p:cNvPr id="2" name="Footer Placeholder 1"/>
          <p:cNvSpPr>
            <a:spLocks noGrp="1"/>
          </p:cNvSpPr>
          <p:nvPr>
            <p:ph type="ftr" sz="quarter" idx="3"/>
          </p:nvPr>
        </p:nvSpPr>
        <p:spPr/>
        <p:txBody>
          <a:bodyPr/>
          <a:lstStyle/>
          <a:p>
            <a:r>
              <a:rPr lang="en-US" dirty="0" smtClean="0"/>
              <a:t>(c) Project Tomorrow 2013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8" y="1295400"/>
            <a:ext cx="3443469" cy="459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327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590800" y="491837"/>
            <a:ext cx="432650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400" dirty="0">
                <a:latin typeface="Times New Roman" pitchFamily="18" charset="0"/>
              </a:rPr>
              <a:t> </a:t>
            </a:r>
            <a:endParaRPr lang="en-US" sz="2400" dirty="0">
              <a:latin typeface="Comic Sans MS" pitchFamily="66" charset="0"/>
            </a:endParaRPr>
          </a:p>
          <a:p>
            <a:pPr algn="ctr" eaLnBrk="1" hangingPunct="1"/>
            <a:r>
              <a:rPr lang="en-US" sz="2400" dirty="0">
                <a:solidFill>
                  <a:srgbClr val="000000"/>
                </a:solidFill>
                <a:latin typeface="Gill Sans MT" pitchFamily="34" charset="0"/>
              </a:rPr>
              <a:t>Thank you.  </a:t>
            </a:r>
          </a:p>
          <a:p>
            <a:pPr algn="ctr" eaLnBrk="1" hangingPunct="1"/>
            <a:r>
              <a:rPr lang="en-US" sz="2400" dirty="0">
                <a:solidFill>
                  <a:srgbClr val="000000"/>
                </a:solidFill>
                <a:latin typeface="Gill Sans MT" pitchFamily="34" charset="0"/>
              </a:rPr>
              <a:t>Let’s continue this conversation.  </a:t>
            </a:r>
          </a:p>
          <a:p>
            <a:pPr algn="ctr" eaLnBrk="1" hangingPunct="1"/>
            <a:endParaRPr lang="en-US" sz="2400" dirty="0">
              <a:solidFill>
                <a:srgbClr val="000000"/>
              </a:solidFill>
              <a:latin typeface="Gill Sans MT" pitchFamily="34" charset="0"/>
            </a:endParaRPr>
          </a:p>
          <a:p>
            <a:pPr algn="ctr" eaLnBrk="1" hangingPunct="1"/>
            <a:r>
              <a:rPr lang="en-US" sz="2400" dirty="0" err="1" smtClean="0">
                <a:solidFill>
                  <a:srgbClr val="000000"/>
                </a:solidFill>
                <a:latin typeface="Gill Sans MT" pitchFamily="34" charset="0"/>
              </a:rPr>
              <a:t>Vinh</a:t>
            </a:r>
            <a:r>
              <a:rPr lang="en-US" sz="2400" dirty="0" smtClean="0">
                <a:solidFill>
                  <a:srgbClr val="000000"/>
                </a:solidFill>
                <a:latin typeface="Gill Sans MT" pitchFamily="34" charset="0"/>
              </a:rPr>
              <a:t> Luong</a:t>
            </a:r>
            <a:endParaRPr lang="en-US" sz="2400" dirty="0">
              <a:solidFill>
                <a:srgbClr val="000000"/>
              </a:solidFill>
              <a:latin typeface="Gill Sans MT" pitchFamily="34" charset="0"/>
            </a:endParaRPr>
          </a:p>
          <a:p>
            <a:pPr algn="ctr" eaLnBrk="1" hangingPunct="1"/>
            <a:r>
              <a:rPr lang="en-US" sz="2400" dirty="0">
                <a:solidFill>
                  <a:srgbClr val="000000"/>
                </a:solidFill>
                <a:latin typeface="Gill Sans MT" pitchFamily="34" charset="0"/>
              </a:rPr>
              <a:t>Project Tomorrow</a:t>
            </a:r>
          </a:p>
          <a:p>
            <a:pPr algn="ctr" eaLnBrk="1" hangingPunct="1"/>
            <a:r>
              <a:rPr lang="en-US" sz="2400" dirty="0" smtClean="0">
                <a:solidFill>
                  <a:srgbClr val="000000"/>
                </a:solidFill>
                <a:latin typeface="Gill Sans MT" pitchFamily="34" charset="0"/>
              </a:rPr>
              <a:t>vluong@tomorrow.org</a:t>
            </a:r>
          </a:p>
          <a:p>
            <a:pPr algn="ctr" eaLnBrk="1" hangingPunct="1"/>
            <a:r>
              <a:rPr lang="en-US" sz="2400" dirty="0" smtClean="0">
                <a:solidFill>
                  <a:srgbClr val="000000"/>
                </a:solidFill>
                <a:latin typeface="Gill Sans MT" pitchFamily="34" charset="0"/>
              </a:rPr>
              <a:t>949-609-4660 x16</a:t>
            </a:r>
            <a:endParaRPr lang="en-US" sz="2400" dirty="0">
              <a:solidFill>
                <a:srgbClr val="000000"/>
              </a:solidFill>
              <a:latin typeface="Gill Sans MT" pitchFamily="34" charset="0"/>
            </a:endParaRPr>
          </a:p>
          <a:p>
            <a:pPr algn="ctr" eaLnBrk="1" hangingPunct="1"/>
            <a:r>
              <a:rPr lang="en-US" sz="2400" dirty="0" smtClean="0">
                <a:solidFill>
                  <a:srgbClr val="000000"/>
                </a:solidFill>
                <a:latin typeface="Gill Sans MT" pitchFamily="34" charset="0"/>
              </a:rPr>
              <a:t>               </a:t>
            </a:r>
            <a:endParaRPr lang="en-US" sz="2400" dirty="0">
              <a:solidFill>
                <a:srgbClr val="000000"/>
              </a:solidFill>
              <a:latin typeface="Gill Sans MT" pitchFamily="34" charset="0"/>
            </a:endParaRPr>
          </a:p>
        </p:txBody>
      </p:sp>
      <p:sp>
        <p:nvSpPr>
          <p:cNvPr id="75779" name="Text Box 3"/>
          <p:cNvSpPr txBox="1">
            <a:spLocks noChangeArrowheads="1"/>
          </p:cNvSpPr>
          <p:nvPr/>
        </p:nvSpPr>
        <p:spPr bwMode="auto">
          <a:xfrm>
            <a:off x="1986755" y="4648200"/>
            <a:ext cx="6019800" cy="1609725"/>
          </a:xfrm>
          <a:prstGeom prst="rect">
            <a:avLst/>
          </a:prstGeom>
          <a:solidFill>
            <a:schemeClr val="accent6">
              <a:lumMod val="40000"/>
              <a:lumOff val="60000"/>
            </a:schemeClr>
          </a:solidFill>
          <a:ln w="28575">
            <a:solidFill>
              <a:schemeClr val="tx1"/>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00"/>
                </a:solidFill>
              </a:rPr>
              <a:t>Copyright Project Tomorrow </a:t>
            </a:r>
            <a:r>
              <a:rPr lang="en-US" sz="1400" dirty="0" smtClean="0">
                <a:solidFill>
                  <a:srgbClr val="000000"/>
                </a:solidFill>
              </a:rPr>
              <a:t>2013 </a:t>
            </a:r>
            <a:endParaRPr lang="en-US" sz="1400" dirty="0">
              <a:solidFill>
                <a:srgbClr val="000000"/>
              </a:solidFill>
            </a:endParaRPr>
          </a:p>
          <a:p>
            <a:pPr algn="ctr" eaLnBrk="1" hangingPunct="1"/>
            <a:r>
              <a:rPr lang="en-US" sz="1400" dirty="0">
                <a:solidFill>
                  <a:srgbClr val="000000"/>
                </a:solidFill>
              </a:rPr>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
        <p:nvSpPr>
          <p:cNvPr id="2" name="Footer Placeholder 1"/>
          <p:cNvSpPr>
            <a:spLocks noGrp="1"/>
          </p:cNvSpPr>
          <p:nvPr>
            <p:ph type="ftr" sz="quarter" idx="3"/>
          </p:nvPr>
        </p:nvSpPr>
        <p:spPr/>
        <p:txBody>
          <a:bodyPr/>
          <a:lstStyle/>
          <a:p>
            <a:r>
              <a:rPr lang="en-US" smtClean="0"/>
              <a:t>© 2013 Project Tomorrow</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p:cNvSpPr>
          <p:nvPr>
            <p:ph type="subTitle" idx="1"/>
          </p:nvPr>
        </p:nvSpPr>
        <p:spPr>
          <a:xfrm>
            <a:off x="1016924" y="291333"/>
            <a:ext cx="7406640" cy="1752600"/>
          </a:xfrm>
        </p:spPr>
        <p:txBody>
          <a:bodyPr rtlCol="0">
            <a:normAutofit/>
          </a:bodyPr>
          <a:lstStyle/>
          <a:p>
            <a:pPr fontAlgn="auto">
              <a:spcBef>
                <a:spcPct val="0"/>
              </a:spcBef>
              <a:spcAft>
                <a:spcPts val="0"/>
              </a:spcAft>
              <a:buFont typeface="Arial" pitchFamily="34" charset="0"/>
              <a:buNone/>
              <a:defRPr/>
            </a:pPr>
            <a:r>
              <a:rPr lang="en-US" sz="2800" b="1" dirty="0" smtClean="0">
                <a:solidFill>
                  <a:srgbClr val="669900"/>
                </a:solidFill>
              </a:rPr>
              <a:t>About Project Tomorrow / Context</a:t>
            </a:r>
            <a:r>
              <a:rPr lang="en-US" b="1" dirty="0">
                <a:latin typeface="Arial" pitchFamily="34" charset="0"/>
              </a:rPr>
              <a:t>		</a:t>
            </a:r>
          </a:p>
          <a:p>
            <a:pPr algn="ctr" fontAlgn="auto">
              <a:lnSpc>
                <a:spcPct val="125000"/>
              </a:lnSpc>
              <a:spcAft>
                <a:spcPts val="0"/>
              </a:spcAft>
              <a:buFont typeface="Arial" pitchFamily="34" charset="0"/>
              <a:buNone/>
              <a:defRPr/>
            </a:pPr>
            <a:r>
              <a:rPr lang="en-US" b="1" dirty="0">
                <a:solidFill>
                  <a:srgbClr val="03548B"/>
                </a:solidFill>
                <a:latin typeface="Arial" pitchFamily="34" charset="0"/>
              </a:rPr>
              <a:t>	</a:t>
            </a:r>
            <a:endParaRPr lang="en-US" dirty="0">
              <a:solidFill>
                <a:srgbClr val="63A632"/>
              </a:solidFill>
            </a:endParaRPr>
          </a:p>
        </p:txBody>
      </p:sp>
      <p:sp>
        <p:nvSpPr>
          <p:cNvPr id="16387" name="Text Box 3"/>
          <p:cNvSpPr txBox="1">
            <a:spLocks noChangeArrowheads="1"/>
          </p:cNvSpPr>
          <p:nvPr/>
        </p:nvSpPr>
        <p:spPr bwMode="auto">
          <a:xfrm>
            <a:off x="1219303" y="1065303"/>
            <a:ext cx="74533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457200" indent="-457200" eaLnBrk="1" hangingPunct="1">
              <a:buFont typeface="Wingdings" panose="05000000000000000000" pitchFamily="2" charset="2"/>
              <a:buChar char="§"/>
            </a:pPr>
            <a:r>
              <a:rPr lang="en-US" sz="3200" dirty="0" err="1" smtClean="0">
                <a:solidFill>
                  <a:srgbClr val="03548B"/>
                </a:solidFill>
                <a:ea typeface="ＭＳ Ｐゴシック" pitchFamily="34" charset="-128"/>
              </a:rPr>
              <a:t>NetDay</a:t>
            </a:r>
            <a:r>
              <a:rPr lang="en-US" sz="3200" dirty="0" smtClean="0">
                <a:solidFill>
                  <a:srgbClr val="03548B"/>
                </a:solidFill>
                <a:ea typeface="ＭＳ Ｐゴシック" pitchFamily="34" charset="-128"/>
              </a:rPr>
              <a:t> origins </a:t>
            </a:r>
          </a:p>
          <a:p>
            <a:pPr marL="457200" indent="-457200" eaLnBrk="1" hangingPunct="1">
              <a:buFont typeface="Wingdings" panose="05000000000000000000" pitchFamily="2" charset="2"/>
              <a:buChar char="§"/>
            </a:pPr>
            <a:r>
              <a:rPr lang="en-US" sz="3200" dirty="0" smtClean="0">
                <a:solidFill>
                  <a:srgbClr val="03548B"/>
                </a:solidFill>
                <a:ea typeface="ＭＳ Ｐゴシック" pitchFamily="34" charset="-128"/>
              </a:rPr>
              <a:t>Re-invented organization</a:t>
            </a:r>
          </a:p>
          <a:p>
            <a:pPr marL="457200" indent="-457200" eaLnBrk="1" hangingPunct="1">
              <a:buFont typeface="Wingdings" panose="05000000000000000000" pitchFamily="2" charset="2"/>
              <a:buChar char="§"/>
            </a:pPr>
            <a:r>
              <a:rPr lang="en-US" sz="3200" dirty="0" smtClean="0">
                <a:solidFill>
                  <a:srgbClr val="03548B"/>
                </a:solidFill>
                <a:ea typeface="ＭＳ Ｐゴシック" pitchFamily="34" charset="-128"/>
              </a:rPr>
              <a:t>New focus and market approach </a:t>
            </a:r>
          </a:p>
        </p:txBody>
      </p:sp>
      <p:sp>
        <p:nvSpPr>
          <p:cNvPr id="2" name="Footer Placeholder 1"/>
          <p:cNvSpPr>
            <a:spLocks noGrp="1"/>
          </p:cNvSpPr>
          <p:nvPr>
            <p:ph type="ftr" sz="quarter" idx="3"/>
          </p:nvPr>
        </p:nvSpPr>
        <p:spPr/>
        <p:txBody>
          <a:bodyPr/>
          <a:lstStyle/>
          <a:p>
            <a:pPr>
              <a:defRPr/>
            </a:pPr>
            <a:r>
              <a:rPr lang="en-US" smtClean="0"/>
              <a:t>(c) Project Tomorrow 2013</a:t>
            </a:r>
            <a:endParaRPr lang="en-US"/>
          </a:p>
        </p:txBody>
      </p:sp>
      <p:sp>
        <p:nvSpPr>
          <p:cNvPr id="3" name="TextBox 2"/>
          <p:cNvSpPr txBox="1"/>
          <p:nvPr/>
        </p:nvSpPr>
        <p:spPr>
          <a:xfrm>
            <a:off x="1219303" y="4572000"/>
            <a:ext cx="7556877" cy="461665"/>
          </a:xfrm>
          <a:prstGeom prst="rect">
            <a:avLst/>
          </a:prstGeom>
          <a:solidFill>
            <a:schemeClr val="accent6">
              <a:lumMod val="40000"/>
              <a:lumOff val="60000"/>
            </a:schemeClr>
          </a:solidFill>
          <a:ln w="19050">
            <a:solidFill>
              <a:schemeClr val="tx1"/>
            </a:solidFill>
          </a:ln>
        </p:spPr>
        <p:txBody>
          <a:bodyPr wrap="none" rtlCol="0">
            <a:spAutoFit/>
          </a:bodyPr>
          <a:lstStyle/>
          <a:p>
            <a:pPr algn="ctr"/>
            <a:r>
              <a:rPr lang="en-US" sz="2400" b="1" dirty="0" smtClean="0"/>
              <a:t>Speak Up National Research Project and Services </a:t>
            </a:r>
            <a:endParaRPr lang="en-US" sz="2400" b="1" dirty="0"/>
          </a:p>
        </p:txBody>
      </p:sp>
      <p:sp>
        <p:nvSpPr>
          <p:cNvPr id="7" name="TextBox 6"/>
          <p:cNvSpPr txBox="1"/>
          <p:nvPr/>
        </p:nvSpPr>
        <p:spPr>
          <a:xfrm>
            <a:off x="2574635" y="3050232"/>
            <a:ext cx="4742645" cy="461665"/>
          </a:xfrm>
          <a:prstGeom prst="rect">
            <a:avLst/>
          </a:prstGeom>
          <a:solidFill>
            <a:schemeClr val="accent5">
              <a:lumMod val="40000"/>
              <a:lumOff val="60000"/>
            </a:schemeClr>
          </a:solidFill>
          <a:ln w="19050">
            <a:solidFill>
              <a:schemeClr val="tx1"/>
            </a:solidFill>
          </a:ln>
        </p:spPr>
        <p:txBody>
          <a:bodyPr wrap="none" rtlCol="0">
            <a:spAutoFit/>
          </a:bodyPr>
          <a:lstStyle/>
          <a:p>
            <a:pPr algn="ctr"/>
            <a:r>
              <a:rPr lang="en-US" sz="2400" b="1" dirty="0" smtClean="0"/>
              <a:t>Tomorrow’s Teachers Initiative </a:t>
            </a:r>
            <a:endParaRPr lang="en-US" sz="2400" b="1" dirty="0"/>
          </a:p>
        </p:txBody>
      </p:sp>
      <p:sp>
        <p:nvSpPr>
          <p:cNvPr id="8" name="TextBox 7"/>
          <p:cNvSpPr txBox="1"/>
          <p:nvPr/>
        </p:nvSpPr>
        <p:spPr>
          <a:xfrm>
            <a:off x="2574636" y="3763818"/>
            <a:ext cx="4742645" cy="461665"/>
          </a:xfrm>
          <a:prstGeom prst="rect">
            <a:avLst/>
          </a:prstGeom>
          <a:solidFill>
            <a:schemeClr val="accent3">
              <a:lumMod val="40000"/>
              <a:lumOff val="60000"/>
            </a:schemeClr>
          </a:solidFill>
          <a:ln w="19050">
            <a:solidFill>
              <a:schemeClr val="tx1"/>
            </a:solidFill>
          </a:ln>
        </p:spPr>
        <p:txBody>
          <a:bodyPr wrap="square" rtlCol="0">
            <a:spAutoFit/>
          </a:bodyPr>
          <a:lstStyle/>
          <a:p>
            <a:pPr algn="ctr"/>
            <a:r>
              <a:rPr lang="en-US" sz="2400" b="1" dirty="0" smtClean="0"/>
              <a:t>STEM Programs for Students </a:t>
            </a:r>
            <a:endParaRPr lang="en-US" sz="2400" b="1" dirty="0"/>
          </a:p>
        </p:txBody>
      </p:sp>
      <p:sp>
        <p:nvSpPr>
          <p:cNvPr id="9" name="TextBox 8"/>
          <p:cNvSpPr txBox="1"/>
          <p:nvPr/>
        </p:nvSpPr>
        <p:spPr>
          <a:xfrm>
            <a:off x="1227460" y="5433297"/>
            <a:ext cx="7447873" cy="461665"/>
          </a:xfrm>
          <a:prstGeom prst="rect">
            <a:avLst/>
          </a:prstGeom>
          <a:solidFill>
            <a:schemeClr val="accent4">
              <a:lumMod val="60000"/>
              <a:lumOff val="40000"/>
            </a:schemeClr>
          </a:solidFill>
          <a:ln w="19050">
            <a:solidFill>
              <a:schemeClr val="tx1"/>
            </a:solidFill>
          </a:ln>
        </p:spPr>
        <p:txBody>
          <a:bodyPr wrap="none" rtlCol="0">
            <a:spAutoFit/>
          </a:bodyPr>
          <a:lstStyle/>
          <a:p>
            <a:pPr algn="ctr"/>
            <a:r>
              <a:rPr lang="en-US" sz="2400" b="1" dirty="0" smtClean="0"/>
              <a:t>Digital Learning Research and Evaluation Studies</a:t>
            </a:r>
            <a:endParaRPr lang="en-US" sz="2400" b="1" dirty="0"/>
          </a:p>
        </p:txBody>
      </p:sp>
    </p:spTree>
    <p:extLst>
      <p:ext uri="{BB962C8B-B14F-4D97-AF65-F5344CB8AC3E}">
        <p14:creationId xmlns:p14="http://schemas.microsoft.com/office/powerpoint/2010/main" val="2249157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p:cNvSpPr>
          <p:nvPr>
            <p:ph type="subTitle" idx="1"/>
          </p:nvPr>
        </p:nvSpPr>
        <p:spPr>
          <a:xfrm>
            <a:off x="1016924" y="291333"/>
            <a:ext cx="7406640" cy="1752600"/>
          </a:xfrm>
        </p:spPr>
        <p:txBody>
          <a:bodyPr rtlCol="0">
            <a:normAutofit/>
          </a:bodyPr>
          <a:lstStyle/>
          <a:p>
            <a:pPr fontAlgn="auto">
              <a:spcBef>
                <a:spcPct val="0"/>
              </a:spcBef>
              <a:spcAft>
                <a:spcPts val="0"/>
              </a:spcAft>
              <a:buFont typeface="Arial" pitchFamily="34" charset="0"/>
              <a:buNone/>
              <a:defRPr/>
            </a:pPr>
            <a:r>
              <a:rPr lang="en-US" sz="2800" b="1" dirty="0" smtClean="0">
                <a:solidFill>
                  <a:srgbClr val="669900"/>
                </a:solidFill>
              </a:rPr>
              <a:t>About Project Tomorrow / Context</a:t>
            </a:r>
            <a:r>
              <a:rPr lang="en-US" b="1" dirty="0">
                <a:latin typeface="Arial" pitchFamily="34" charset="0"/>
              </a:rPr>
              <a:t>		</a:t>
            </a:r>
          </a:p>
          <a:p>
            <a:pPr algn="ctr" fontAlgn="auto">
              <a:lnSpc>
                <a:spcPct val="125000"/>
              </a:lnSpc>
              <a:spcAft>
                <a:spcPts val="0"/>
              </a:spcAft>
              <a:buFont typeface="Arial" pitchFamily="34" charset="0"/>
              <a:buNone/>
              <a:defRPr/>
            </a:pPr>
            <a:r>
              <a:rPr lang="en-US" b="1" dirty="0">
                <a:solidFill>
                  <a:srgbClr val="03548B"/>
                </a:solidFill>
                <a:latin typeface="Arial" pitchFamily="34" charset="0"/>
              </a:rPr>
              <a:t>	</a:t>
            </a:r>
            <a:endParaRPr lang="en-US" dirty="0">
              <a:solidFill>
                <a:srgbClr val="63A632"/>
              </a:solidFill>
            </a:endParaRPr>
          </a:p>
        </p:txBody>
      </p:sp>
      <p:sp>
        <p:nvSpPr>
          <p:cNvPr id="2" name="Footer Placeholder 1"/>
          <p:cNvSpPr>
            <a:spLocks noGrp="1"/>
          </p:cNvSpPr>
          <p:nvPr>
            <p:ph type="ftr" sz="quarter" idx="3"/>
          </p:nvPr>
        </p:nvSpPr>
        <p:spPr/>
        <p:txBody>
          <a:bodyPr/>
          <a:lstStyle/>
          <a:p>
            <a:pPr>
              <a:defRPr/>
            </a:pPr>
            <a:r>
              <a:rPr lang="en-US" dirty="0" smtClean="0"/>
              <a:t>(c) Project Tomorrow 2013</a:t>
            </a:r>
            <a:endParaRPr lang="en-US" dirty="0"/>
          </a:p>
        </p:txBody>
      </p:sp>
      <p:sp>
        <p:nvSpPr>
          <p:cNvPr id="3" name="TextBox 2"/>
          <p:cNvSpPr txBox="1"/>
          <p:nvPr/>
        </p:nvSpPr>
        <p:spPr>
          <a:xfrm>
            <a:off x="1241726" y="1136394"/>
            <a:ext cx="3277985" cy="1200329"/>
          </a:xfrm>
          <a:prstGeom prst="rect">
            <a:avLst/>
          </a:prstGeom>
          <a:solidFill>
            <a:schemeClr val="accent6">
              <a:lumMod val="40000"/>
              <a:lumOff val="60000"/>
            </a:schemeClr>
          </a:solidFill>
          <a:ln w="19050">
            <a:solidFill>
              <a:schemeClr val="tx1"/>
            </a:solidFill>
          </a:ln>
        </p:spPr>
        <p:txBody>
          <a:bodyPr wrap="square" rtlCol="0">
            <a:spAutoFit/>
          </a:bodyPr>
          <a:lstStyle/>
          <a:p>
            <a:pPr algn="ctr"/>
            <a:r>
              <a:rPr lang="en-US" sz="2400" b="1" dirty="0" smtClean="0"/>
              <a:t>Speak Up National Research Project and Services </a:t>
            </a:r>
            <a:endParaRPr lang="en-US" sz="2400" b="1" dirty="0"/>
          </a:p>
        </p:txBody>
      </p:sp>
      <p:sp>
        <p:nvSpPr>
          <p:cNvPr id="7" name="TextBox 6"/>
          <p:cNvSpPr txBox="1"/>
          <p:nvPr/>
        </p:nvSpPr>
        <p:spPr>
          <a:xfrm>
            <a:off x="1241726" y="2729668"/>
            <a:ext cx="3277985" cy="830997"/>
          </a:xfrm>
          <a:prstGeom prst="rect">
            <a:avLst/>
          </a:prstGeom>
          <a:solidFill>
            <a:schemeClr val="accent5">
              <a:lumMod val="40000"/>
              <a:lumOff val="60000"/>
            </a:schemeClr>
          </a:solidFill>
          <a:ln w="19050">
            <a:solidFill>
              <a:schemeClr val="tx1"/>
            </a:solidFill>
          </a:ln>
        </p:spPr>
        <p:txBody>
          <a:bodyPr wrap="square" rtlCol="0">
            <a:spAutoFit/>
          </a:bodyPr>
          <a:lstStyle/>
          <a:p>
            <a:pPr algn="ctr"/>
            <a:r>
              <a:rPr lang="en-US" sz="2400" b="1" dirty="0" smtClean="0"/>
              <a:t>Tomorrow’s Teachers Initiative </a:t>
            </a:r>
            <a:endParaRPr lang="en-US" sz="2400" b="1" dirty="0"/>
          </a:p>
        </p:txBody>
      </p:sp>
      <p:sp>
        <p:nvSpPr>
          <p:cNvPr id="8" name="TextBox 7"/>
          <p:cNvSpPr txBox="1"/>
          <p:nvPr/>
        </p:nvSpPr>
        <p:spPr>
          <a:xfrm>
            <a:off x="1241726" y="3925117"/>
            <a:ext cx="3277985" cy="830997"/>
          </a:xfrm>
          <a:prstGeom prst="rect">
            <a:avLst/>
          </a:prstGeom>
          <a:solidFill>
            <a:schemeClr val="accent3">
              <a:lumMod val="40000"/>
              <a:lumOff val="60000"/>
            </a:schemeClr>
          </a:solidFill>
          <a:ln w="19050">
            <a:solidFill>
              <a:schemeClr val="tx1"/>
            </a:solidFill>
          </a:ln>
        </p:spPr>
        <p:txBody>
          <a:bodyPr wrap="square" rtlCol="0">
            <a:spAutoFit/>
          </a:bodyPr>
          <a:lstStyle/>
          <a:p>
            <a:pPr algn="ctr"/>
            <a:r>
              <a:rPr lang="en-US" sz="2400" b="1" dirty="0" smtClean="0"/>
              <a:t>STEM Programs for Students </a:t>
            </a:r>
            <a:endParaRPr lang="en-US" sz="2400" b="1" dirty="0"/>
          </a:p>
        </p:txBody>
      </p:sp>
      <p:sp>
        <p:nvSpPr>
          <p:cNvPr id="9" name="TextBox 8"/>
          <p:cNvSpPr txBox="1"/>
          <p:nvPr/>
        </p:nvSpPr>
        <p:spPr>
          <a:xfrm>
            <a:off x="1241726" y="5142733"/>
            <a:ext cx="3277985" cy="1200329"/>
          </a:xfrm>
          <a:prstGeom prst="rect">
            <a:avLst/>
          </a:prstGeom>
          <a:solidFill>
            <a:schemeClr val="accent4">
              <a:lumMod val="60000"/>
              <a:lumOff val="40000"/>
            </a:schemeClr>
          </a:solidFill>
          <a:ln w="19050">
            <a:solidFill>
              <a:schemeClr val="tx1"/>
            </a:solidFill>
          </a:ln>
        </p:spPr>
        <p:txBody>
          <a:bodyPr wrap="square" rtlCol="0">
            <a:spAutoFit/>
          </a:bodyPr>
          <a:lstStyle/>
          <a:p>
            <a:pPr algn="ctr"/>
            <a:r>
              <a:rPr lang="en-US" sz="2400" b="1" dirty="0" smtClean="0"/>
              <a:t>Digital Learning Research and Evaluation Studies</a:t>
            </a:r>
            <a:endParaRPr lang="en-US" sz="2400" b="1" dirty="0"/>
          </a:p>
        </p:txBody>
      </p:sp>
      <p:sp>
        <p:nvSpPr>
          <p:cNvPr id="4" name="Right Brace 3"/>
          <p:cNvSpPr/>
          <p:nvPr/>
        </p:nvSpPr>
        <p:spPr>
          <a:xfrm>
            <a:off x="4755239" y="1136394"/>
            <a:ext cx="994398" cy="53198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997039" y="1780369"/>
            <a:ext cx="2711532" cy="3539430"/>
          </a:xfrm>
          <a:prstGeom prst="rect">
            <a:avLst/>
          </a:prstGeom>
          <a:noFill/>
        </p:spPr>
        <p:txBody>
          <a:bodyPr wrap="square" rtlCol="0">
            <a:spAutoFit/>
          </a:bodyPr>
          <a:lstStyle/>
          <a:p>
            <a:pPr algn="ctr"/>
            <a:r>
              <a:rPr lang="en-US" sz="3200" dirty="0" smtClean="0"/>
              <a:t>Deep focus on the </a:t>
            </a:r>
            <a:r>
              <a:rPr lang="en-US" sz="3200" b="1" dirty="0" smtClean="0">
                <a:solidFill>
                  <a:srgbClr val="03548B"/>
                </a:solidFill>
              </a:rPr>
              <a:t>value of education stakeholder views </a:t>
            </a:r>
            <a:r>
              <a:rPr lang="en-US" sz="3200" dirty="0" smtClean="0"/>
              <a:t>– </a:t>
            </a:r>
            <a:r>
              <a:rPr lang="en-US" sz="3200" i="1" dirty="0" smtClean="0"/>
              <a:t>especially students</a:t>
            </a:r>
            <a:endParaRPr lang="en-US" sz="3200" i="1" dirty="0"/>
          </a:p>
        </p:txBody>
      </p:sp>
    </p:spTree>
    <p:extLst>
      <p:ext uri="{BB962C8B-B14F-4D97-AF65-F5344CB8AC3E}">
        <p14:creationId xmlns:p14="http://schemas.microsoft.com/office/powerpoint/2010/main" val="224633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p:cNvSpPr>
          <p:nvPr>
            <p:ph type="subTitle" idx="1"/>
          </p:nvPr>
        </p:nvSpPr>
        <p:spPr>
          <a:xfrm>
            <a:off x="1016924" y="291333"/>
            <a:ext cx="7406640" cy="1752600"/>
          </a:xfrm>
        </p:spPr>
        <p:txBody>
          <a:bodyPr rtlCol="0">
            <a:normAutofit/>
          </a:bodyPr>
          <a:lstStyle/>
          <a:p>
            <a:pPr fontAlgn="auto">
              <a:spcBef>
                <a:spcPct val="0"/>
              </a:spcBef>
              <a:spcAft>
                <a:spcPts val="0"/>
              </a:spcAft>
              <a:buFont typeface="Arial" pitchFamily="34" charset="0"/>
              <a:buNone/>
              <a:defRPr/>
            </a:pPr>
            <a:r>
              <a:rPr lang="en-US" sz="2800" b="1" dirty="0" smtClean="0">
                <a:solidFill>
                  <a:srgbClr val="669900"/>
                </a:solidFill>
              </a:rPr>
              <a:t>About Project Tomorrow / Context</a:t>
            </a:r>
            <a:r>
              <a:rPr lang="en-US" b="1" dirty="0">
                <a:latin typeface="Arial" pitchFamily="34" charset="0"/>
              </a:rPr>
              <a:t>		</a:t>
            </a:r>
          </a:p>
          <a:p>
            <a:pPr algn="ctr" fontAlgn="auto">
              <a:lnSpc>
                <a:spcPct val="125000"/>
              </a:lnSpc>
              <a:spcAft>
                <a:spcPts val="0"/>
              </a:spcAft>
              <a:buFont typeface="Arial" pitchFamily="34" charset="0"/>
              <a:buNone/>
              <a:defRPr/>
            </a:pPr>
            <a:r>
              <a:rPr lang="en-US" b="1" dirty="0">
                <a:solidFill>
                  <a:srgbClr val="03548B"/>
                </a:solidFill>
                <a:latin typeface="Arial" pitchFamily="34" charset="0"/>
              </a:rPr>
              <a:t>	</a:t>
            </a:r>
            <a:endParaRPr lang="en-US" dirty="0">
              <a:solidFill>
                <a:srgbClr val="63A632"/>
              </a:solidFill>
            </a:endParaRPr>
          </a:p>
        </p:txBody>
      </p:sp>
      <p:sp>
        <p:nvSpPr>
          <p:cNvPr id="2" name="Footer Placeholder 1"/>
          <p:cNvSpPr>
            <a:spLocks noGrp="1"/>
          </p:cNvSpPr>
          <p:nvPr>
            <p:ph type="ftr" sz="quarter" idx="3"/>
          </p:nvPr>
        </p:nvSpPr>
        <p:spPr/>
        <p:txBody>
          <a:bodyPr/>
          <a:lstStyle/>
          <a:p>
            <a:pPr>
              <a:defRPr/>
            </a:pPr>
            <a:r>
              <a:rPr lang="en-US" dirty="0" smtClean="0"/>
              <a:t>(c) Project Tomorrow 2013</a:t>
            </a:r>
            <a:endParaRPr lang="en-US" dirty="0"/>
          </a:p>
        </p:txBody>
      </p:sp>
      <p:sp>
        <p:nvSpPr>
          <p:cNvPr id="3" name="TextBox 2"/>
          <p:cNvSpPr txBox="1"/>
          <p:nvPr/>
        </p:nvSpPr>
        <p:spPr>
          <a:xfrm>
            <a:off x="5105400" y="5250873"/>
            <a:ext cx="3277985" cy="1200329"/>
          </a:xfrm>
          <a:prstGeom prst="rect">
            <a:avLst/>
          </a:prstGeom>
          <a:solidFill>
            <a:schemeClr val="accent6">
              <a:lumMod val="40000"/>
              <a:lumOff val="60000"/>
            </a:schemeClr>
          </a:solidFill>
          <a:ln w="19050">
            <a:solidFill>
              <a:schemeClr val="tx1"/>
            </a:solidFill>
          </a:ln>
        </p:spPr>
        <p:txBody>
          <a:bodyPr wrap="square" rtlCol="0">
            <a:spAutoFit/>
          </a:bodyPr>
          <a:lstStyle/>
          <a:p>
            <a:pPr algn="ctr"/>
            <a:r>
              <a:rPr lang="en-US" sz="2400" b="1" dirty="0" smtClean="0"/>
              <a:t>Speak Up National Research Project and Services </a:t>
            </a:r>
            <a:endParaRPr lang="en-US" sz="2400" b="1" dirty="0"/>
          </a:p>
        </p:txBody>
      </p:sp>
      <p:sp>
        <p:nvSpPr>
          <p:cNvPr id="7" name="TextBox 6"/>
          <p:cNvSpPr txBox="1"/>
          <p:nvPr/>
        </p:nvSpPr>
        <p:spPr>
          <a:xfrm>
            <a:off x="1241725" y="1066800"/>
            <a:ext cx="3277985" cy="830997"/>
          </a:xfrm>
          <a:prstGeom prst="rect">
            <a:avLst/>
          </a:prstGeom>
          <a:solidFill>
            <a:schemeClr val="accent5">
              <a:lumMod val="40000"/>
              <a:lumOff val="60000"/>
            </a:schemeClr>
          </a:solidFill>
          <a:ln w="19050">
            <a:solidFill>
              <a:schemeClr val="tx1"/>
            </a:solidFill>
          </a:ln>
        </p:spPr>
        <p:txBody>
          <a:bodyPr wrap="square" rtlCol="0">
            <a:spAutoFit/>
          </a:bodyPr>
          <a:lstStyle/>
          <a:p>
            <a:pPr algn="ctr"/>
            <a:r>
              <a:rPr lang="en-US" sz="2400" b="1" dirty="0" smtClean="0"/>
              <a:t>Tomorrow’s Teachers Initiative </a:t>
            </a:r>
            <a:endParaRPr lang="en-US" sz="2400" b="1" dirty="0"/>
          </a:p>
        </p:txBody>
      </p:sp>
      <p:sp>
        <p:nvSpPr>
          <p:cNvPr id="8" name="TextBox 7"/>
          <p:cNvSpPr txBox="1"/>
          <p:nvPr/>
        </p:nvSpPr>
        <p:spPr>
          <a:xfrm>
            <a:off x="1371600" y="5257800"/>
            <a:ext cx="3277985" cy="830997"/>
          </a:xfrm>
          <a:prstGeom prst="rect">
            <a:avLst/>
          </a:prstGeom>
          <a:solidFill>
            <a:schemeClr val="accent3">
              <a:lumMod val="40000"/>
              <a:lumOff val="60000"/>
            </a:schemeClr>
          </a:solidFill>
          <a:ln w="19050">
            <a:solidFill>
              <a:schemeClr val="tx1"/>
            </a:solidFill>
          </a:ln>
        </p:spPr>
        <p:txBody>
          <a:bodyPr wrap="square" rtlCol="0">
            <a:spAutoFit/>
          </a:bodyPr>
          <a:lstStyle/>
          <a:p>
            <a:pPr algn="ctr"/>
            <a:r>
              <a:rPr lang="en-US" sz="2400" b="1" dirty="0" smtClean="0"/>
              <a:t>STEM Programs for Students </a:t>
            </a:r>
            <a:endParaRPr lang="en-US" sz="2400" b="1" dirty="0"/>
          </a:p>
        </p:txBody>
      </p:sp>
      <p:sp>
        <p:nvSpPr>
          <p:cNvPr id="6" name="TextBox 5"/>
          <p:cNvSpPr txBox="1"/>
          <p:nvPr/>
        </p:nvSpPr>
        <p:spPr>
          <a:xfrm>
            <a:off x="1828800" y="2096868"/>
            <a:ext cx="6752746" cy="1569660"/>
          </a:xfrm>
          <a:prstGeom prst="rect">
            <a:avLst/>
          </a:prstGeom>
          <a:noFill/>
        </p:spPr>
        <p:txBody>
          <a:bodyPr wrap="none" rtlCol="0">
            <a:spAutoFit/>
          </a:bodyPr>
          <a:lstStyle/>
          <a:p>
            <a:pPr marL="342900" indent="-342900">
              <a:lnSpc>
                <a:spcPct val="200000"/>
              </a:lnSpc>
              <a:buFont typeface="Wingdings" panose="05000000000000000000" pitchFamily="2" charset="2"/>
              <a:buChar char="§"/>
            </a:pPr>
            <a:r>
              <a:rPr lang="en-US" sz="2400" dirty="0" smtClean="0"/>
              <a:t>YouthTEACH2Learn Program and Curriculum</a:t>
            </a:r>
          </a:p>
          <a:p>
            <a:pPr marL="342900" indent="-342900">
              <a:lnSpc>
                <a:spcPct val="200000"/>
              </a:lnSpc>
              <a:buFont typeface="Wingdings" panose="05000000000000000000" pitchFamily="2" charset="2"/>
              <a:buChar char="§"/>
            </a:pPr>
            <a:r>
              <a:rPr lang="en-US" sz="2400" dirty="0" smtClean="0"/>
              <a:t>California Future Educators’ Association  </a:t>
            </a:r>
            <a:endParaRPr lang="en-US" sz="2400" dirty="0"/>
          </a:p>
        </p:txBody>
      </p:sp>
      <p:sp>
        <p:nvSpPr>
          <p:cNvPr id="11" name="Right Brace 10"/>
          <p:cNvSpPr/>
          <p:nvPr/>
        </p:nvSpPr>
        <p:spPr>
          <a:xfrm rot="16200000">
            <a:off x="4381084" y="1028283"/>
            <a:ext cx="991432" cy="6858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2681327" y="4622861"/>
            <a:ext cx="4390946" cy="369332"/>
          </a:xfrm>
          <a:prstGeom prst="rect">
            <a:avLst/>
          </a:prstGeom>
          <a:noFill/>
        </p:spPr>
        <p:txBody>
          <a:bodyPr wrap="none" rtlCol="0">
            <a:spAutoFit/>
          </a:bodyPr>
          <a:lstStyle/>
          <a:p>
            <a:r>
              <a:rPr lang="en-US" dirty="0" smtClean="0"/>
              <a:t>Informed by these projects and programs</a:t>
            </a:r>
            <a:endParaRPr lang="en-US" dirty="0"/>
          </a:p>
        </p:txBody>
      </p:sp>
    </p:spTree>
    <p:extLst>
      <p:ext uri="{BB962C8B-B14F-4D97-AF65-F5344CB8AC3E}">
        <p14:creationId xmlns:p14="http://schemas.microsoft.com/office/powerpoint/2010/main" val="584017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19200"/>
            <a:ext cx="7498080" cy="4800600"/>
          </a:xfrm>
        </p:spPr>
        <p:txBody>
          <a:bodyPr>
            <a:normAutofit fontScale="92500" lnSpcReduction="10000"/>
          </a:bodyPr>
          <a:lstStyle/>
          <a:p>
            <a:r>
              <a:rPr lang="en-US" b="1" dirty="0" smtClean="0">
                <a:solidFill>
                  <a:schemeClr val="accent4">
                    <a:lumMod val="75000"/>
                  </a:schemeClr>
                </a:solidFill>
              </a:rPr>
              <a:t>Inadequate supply </a:t>
            </a:r>
            <a:r>
              <a:rPr lang="en-US" dirty="0" smtClean="0"/>
              <a:t>of math and science teachers in the field today</a:t>
            </a:r>
          </a:p>
          <a:p>
            <a:pPr lvl="2"/>
            <a:r>
              <a:rPr lang="en-US" i="1" dirty="0" smtClean="0"/>
              <a:t>Less than half of chemistry and physics teachers majored in those subjects</a:t>
            </a:r>
          </a:p>
          <a:p>
            <a:pPr lvl="2"/>
            <a:r>
              <a:rPr lang="en-US" i="1" dirty="0" smtClean="0"/>
              <a:t>¼ of math teachers don’t have a math degree</a:t>
            </a:r>
          </a:p>
          <a:p>
            <a:r>
              <a:rPr lang="en-US" b="1" dirty="0" smtClean="0">
                <a:solidFill>
                  <a:srgbClr val="C00000"/>
                </a:solidFill>
              </a:rPr>
              <a:t>Increasing demand </a:t>
            </a:r>
            <a:r>
              <a:rPr lang="en-US" dirty="0" smtClean="0"/>
              <a:t>for more math and science teachers</a:t>
            </a:r>
          </a:p>
          <a:p>
            <a:pPr lvl="2"/>
            <a:r>
              <a:rPr lang="en-US" i="1" dirty="0" smtClean="0"/>
              <a:t>CA needs 33,000 new math and science teachers within 10 years </a:t>
            </a:r>
          </a:p>
          <a:p>
            <a:r>
              <a:rPr lang="en-US" b="1" dirty="0" smtClean="0">
                <a:solidFill>
                  <a:srgbClr val="03548B"/>
                </a:solidFill>
              </a:rPr>
              <a:t>Diminished pipeline </a:t>
            </a:r>
            <a:r>
              <a:rPr lang="en-US" dirty="0" smtClean="0"/>
              <a:t>for new teachers </a:t>
            </a:r>
          </a:p>
          <a:p>
            <a:pPr lvl="2"/>
            <a:r>
              <a:rPr lang="en-US" i="1" dirty="0" smtClean="0"/>
              <a:t>CSU has seen steady decrease in teacher candidates since 2009 </a:t>
            </a:r>
            <a:endParaRPr lang="en-US" i="1" dirty="0"/>
          </a:p>
        </p:txBody>
      </p:sp>
      <p:sp>
        <p:nvSpPr>
          <p:cNvPr id="4" name="Footer Placeholder 3"/>
          <p:cNvSpPr>
            <a:spLocks noGrp="1"/>
          </p:cNvSpPr>
          <p:nvPr>
            <p:ph type="ftr" sz="quarter" idx="3"/>
          </p:nvPr>
        </p:nvSpPr>
        <p:spPr/>
        <p:txBody>
          <a:bodyPr/>
          <a:lstStyle/>
          <a:p>
            <a:pPr>
              <a:defRPr/>
            </a:pPr>
            <a:r>
              <a:rPr lang="en-US" altLang="en-US" dirty="0" smtClean="0"/>
              <a:t>(c) Project Tomorrow 2012</a:t>
            </a:r>
            <a:endParaRPr lang="en-US" altLang="en-US" dirty="0"/>
          </a:p>
        </p:txBody>
      </p:sp>
      <p:sp>
        <p:nvSpPr>
          <p:cNvPr id="5" name="TextBox 4"/>
          <p:cNvSpPr txBox="1"/>
          <p:nvPr/>
        </p:nvSpPr>
        <p:spPr>
          <a:xfrm>
            <a:off x="1143000" y="228600"/>
            <a:ext cx="2008242" cy="523220"/>
          </a:xfrm>
          <a:prstGeom prst="rect">
            <a:avLst/>
          </a:prstGeom>
          <a:noFill/>
        </p:spPr>
        <p:txBody>
          <a:bodyPr wrap="none" rtlCol="0">
            <a:spAutoFit/>
          </a:bodyPr>
          <a:lstStyle/>
          <a:p>
            <a:r>
              <a:rPr lang="en-US" sz="2800" b="1" dirty="0" smtClean="0">
                <a:solidFill>
                  <a:srgbClr val="03548B"/>
                </a:solidFill>
                <a:latin typeface="+mj-lt"/>
              </a:rPr>
              <a:t>Challenges</a:t>
            </a:r>
            <a:endParaRPr lang="en-US" sz="2800" b="1" dirty="0">
              <a:solidFill>
                <a:srgbClr val="03548B"/>
              </a:solidFill>
              <a:latin typeface="+mj-lt"/>
            </a:endParaRPr>
          </a:p>
        </p:txBody>
      </p:sp>
    </p:spTree>
    <p:extLst>
      <p:ext uri="{BB962C8B-B14F-4D97-AF65-F5344CB8AC3E}">
        <p14:creationId xmlns:p14="http://schemas.microsoft.com/office/powerpoint/2010/main" val="2918357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19200"/>
            <a:ext cx="7498080" cy="4800600"/>
          </a:xfrm>
        </p:spPr>
        <p:txBody>
          <a:bodyPr>
            <a:normAutofit fontScale="92500"/>
          </a:bodyPr>
          <a:lstStyle/>
          <a:p>
            <a:r>
              <a:rPr lang="en-US" b="1" dirty="0" smtClean="0">
                <a:solidFill>
                  <a:schemeClr val="accent4">
                    <a:lumMod val="75000"/>
                  </a:schemeClr>
                </a:solidFill>
              </a:rPr>
              <a:t>Build new pipelines</a:t>
            </a:r>
          </a:p>
          <a:p>
            <a:pPr lvl="2"/>
            <a:r>
              <a:rPr lang="en-US" i="1" dirty="0" smtClean="0"/>
              <a:t>Alternative certification programs</a:t>
            </a:r>
          </a:p>
          <a:p>
            <a:pPr lvl="2"/>
            <a:r>
              <a:rPr lang="en-US" i="1" dirty="0" smtClean="0"/>
              <a:t>CAL Teach </a:t>
            </a:r>
          </a:p>
          <a:p>
            <a:pPr lvl="2"/>
            <a:r>
              <a:rPr lang="en-US" i="1" dirty="0" smtClean="0"/>
              <a:t>100Kin10 Network </a:t>
            </a:r>
          </a:p>
          <a:p>
            <a:pPr lvl="2"/>
            <a:r>
              <a:rPr lang="en-US" i="1" dirty="0" smtClean="0"/>
              <a:t>Moving the starting line to high school for teaching careers </a:t>
            </a:r>
          </a:p>
          <a:p>
            <a:r>
              <a:rPr lang="en-US" b="1" dirty="0" smtClean="0">
                <a:solidFill>
                  <a:srgbClr val="C00000"/>
                </a:solidFill>
              </a:rPr>
              <a:t>Strength linkage </a:t>
            </a:r>
            <a:r>
              <a:rPr lang="en-US" dirty="0" smtClean="0"/>
              <a:t>between K-12 and higher education around career development</a:t>
            </a:r>
          </a:p>
          <a:p>
            <a:pPr lvl="2"/>
            <a:r>
              <a:rPr lang="en-US" i="1" dirty="0" smtClean="0"/>
              <a:t>Project Tomorrow’s CFEA Conference </a:t>
            </a:r>
          </a:p>
          <a:p>
            <a:r>
              <a:rPr lang="en-US" b="1" dirty="0" smtClean="0">
                <a:solidFill>
                  <a:srgbClr val="03548B"/>
                </a:solidFill>
              </a:rPr>
              <a:t>Move the starting line</a:t>
            </a:r>
          </a:p>
          <a:p>
            <a:pPr lvl="2"/>
            <a:r>
              <a:rPr lang="en-US" i="1" dirty="0" smtClean="0"/>
              <a:t>YouthTEACH2Learn program and curriculum</a:t>
            </a:r>
            <a:endParaRPr lang="en-US" i="1" dirty="0"/>
          </a:p>
        </p:txBody>
      </p:sp>
      <p:sp>
        <p:nvSpPr>
          <p:cNvPr id="4" name="Footer Placeholder 3"/>
          <p:cNvSpPr>
            <a:spLocks noGrp="1"/>
          </p:cNvSpPr>
          <p:nvPr>
            <p:ph type="ftr" sz="quarter" idx="3"/>
          </p:nvPr>
        </p:nvSpPr>
        <p:spPr/>
        <p:txBody>
          <a:bodyPr/>
          <a:lstStyle/>
          <a:p>
            <a:pPr>
              <a:defRPr/>
            </a:pPr>
            <a:r>
              <a:rPr lang="en-US" altLang="en-US" dirty="0" smtClean="0"/>
              <a:t>(c) Project Tomorrow 2012</a:t>
            </a:r>
            <a:endParaRPr lang="en-US" altLang="en-US" dirty="0"/>
          </a:p>
        </p:txBody>
      </p:sp>
      <p:sp>
        <p:nvSpPr>
          <p:cNvPr id="5" name="TextBox 4"/>
          <p:cNvSpPr txBox="1"/>
          <p:nvPr/>
        </p:nvSpPr>
        <p:spPr>
          <a:xfrm>
            <a:off x="1143000" y="228600"/>
            <a:ext cx="2559483" cy="523220"/>
          </a:xfrm>
          <a:prstGeom prst="rect">
            <a:avLst/>
          </a:prstGeom>
          <a:noFill/>
        </p:spPr>
        <p:txBody>
          <a:bodyPr wrap="none" rtlCol="0">
            <a:spAutoFit/>
          </a:bodyPr>
          <a:lstStyle/>
          <a:p>
            <a:r>
              <a:rPr lang="en-US" sz="2800" b="1" dirty="0" smtClean="0">
                <a:solidFill>
                  <a:srgbClr val="03548B"/>
                </a:solidFill>
                <a:latin typeface="+mj-lt"/>
              </a:rPr>
              <a:t>Opportunities</a:t>
            </a:r>
            <a:endParaRPr lang="en-US" sz="2800" b="1" dirty="0">
              <a:solidFill>
                <a:srgbClr val="03548B"/>
              </a:solidFill>
              <a:latin typeface="+mj-lt"/>
            </a:endParaRPr>
          </a:p>
        </p:txBody>
      </p:sp>
    </p:spTree>
    <p:extLst>
      <p:ext uri="{BB962C8B-B14F-4D97-AF65-F5344CB8AC3E}">
        <p14:creationId xmlns:p14="http://schemas.microsoft.com/office/powerpoint/2010/main" val="752159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defRPr/>
            </a:pPr>
            <a:r>
              <a:rPr lang="en-US" altLang="en-US" dirty="0" smtClean="0"/>
              <a:t>(c) Project Tomorrow 2013</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444286347"/>
              </p:ext>
            </p:extLst>
          </p:nvPr>
        </p:nvGraphicFramePr>
        <p:xfrm>
          <a:off x="1355436" y="1600200"/>
          <a:ext cx="7239000" cy="4485979"/>
        </p:xfrm>
        <a:graphic>
          <a:graphicData uri="http://schemas.openxmlformats.org/drawingml/2006/table">
            <a:tbl>
              <a:tblPr>
                <a:tableStyleId>{284E427A-3D55-4303-BF80-6455036E1DE7}</a:tableStyleId>
              </a:tblPr>
              <a:tblGrid>
                <a:gridCol w="4818026"/>
                <a:gridCol w="1226600"/>
                <a:gridCol w="1194374"/>
              </a:tblGrid>
              <a:tr h="1267075">
                <a:tc>
                  <a:txBody>
                    <a:bodyPr/>
                    <a:lstStyle/>
                    <a:p>
                      <a:pPr algn="ctr" fontAlgn="ctr"/>
                      <a:r>
                        <a:rPr lang="en-US" sz="1800" b="1" u="none" strike="noStrike" dirty="0" smtClean="0">
                          <a:effectLst/>
                        </a:rPr>
                        <a:t>Are </a:t>
                      </a:r>
                      <a:r>
                        <a:rPr lang="en-US" sz="1800" b="1" u="none" strike="noStrike" dirty="0">
                          <a:effectLst/>
                        </a:rPr>
                        <a:t>you interested in a job or career in teaching or a related education field? </a:t>
                      </a:r>
                      <a:endParaRPr lang="en-US" sz="1800" b="1" i="0" u="none" strike="noStrike" dirty="0">
                        <a:solidFill>
                          <a:srgbClr val="000000"/>
                        </a:solidFill>
                        <a:effectLst/>
                        <a:latin typeface="Calibri"/>
                      </a:endParaRPr>
                    </a:p>
                  </a:txBody>
                  <a:tcPr marL="0" marR="0" marT="0" marB="0" anchor="ctr"/>
                </a:tc>
                <a:tc>
                  <a:txBody>
                    <a:bodyPr/>
                    <a:lstStyle/>
                    <a:p>
                      <a:pPr algn="l" fontAlgn="b"/>
                      <a:r>
                        <a:rPr lang="en-US" sz="1800" u="none" strike="noStrike" dirty="0">
                          <a:effectLst/>
                        </a:rPr>
                        <a:t> </a:t>
                      </a:r>
                      <a:endParaRPr lang="en-US" sz="1800" b="0" i="0" u="none" strike="noStrike" dirty="0">
                        <a:solidFill>
                          <a:srgbClr val="000000"/>
                        </a:solidFill>
                        <a:effectLst/>
                        <a:latin typeface="Calibri"/>
                      </a:endParaRPr>
                    </a:p>
                  </a:txBody>
                  <a:tcPr marL="0" marR="0" marT="0"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a:endParaRPr>
                    </a:p>
                  </a:txBody>
                  <a:tcPr marL="0" marR="0" marT="0" marB="0" anchor="b"/>
                </a:tc>
              </a:tr>
              <a:tr h="1053673">
                <a:tc>
                  <a:txBody>
                    <a:bodyPr/>
                    <a:lstStyle/>
                    <a:p>
                      <a:pPr algn="l" fontAlgn="ctr"/>
                      <a:r>
                        <a:rPr lang="en-US" sz="1800" u="none" strike="noStrike" dirty="0">
                          <a:effectLst/>
                        </a:rPr>
                        <a:t>Response</a:t>
                      </a:r>
                      <a:endParaRPr lang="en-US" sz="1800" b="1" i="0" u="none" strike="noStrike" dirty="0">
                        <a:solidFill>
                          <a:srgbClr val="000000"/>
                        </a:solidFill>
                        <a:effectLst/>
                        <a:latin typeface="Calibri"/>
                      </a:endParaRPr>
                    </a:p>
                  </a:txBody>
                  <a:tcPr marL="257175" marR="0" marT="0" marB="0" anchor="ctr"/>
                </a:tc>
                <a:tc>
                  <a:txBody>
                    <a:bodyPr/>
                    <a:lstStyle/>
                    <a:p>
                      <a:pPr algn="ctr" fontAlgn="ctr"/>
                      <a:r>
                        <a:rPr lang="en-US" sz="1600" b="1" i="0" u="none" strike="noStrike" dirty="0" smtClean="0">
                          <a:solidFill>
                            <a:srgbClr val="000000"/>
                          </a:solidFill>
                          <a:effectLst/>
                          <a:latin typeface="+mn-lt"/>
                        </a:rPr>
                        <a:t>CA HS Students </a:t>
                      </a:r>
                    </a:p>
                    <a:p>
                      <a:pPr algn="ctr" fontAlgn="ctr"/>
                      <a:r>
                        <a:rPr lang="en-US" sz="1600" b="1" i="0" u="none" strike="noStrike" dirty="0" smtClean="0">
                          <a:solidFill>
                            <a:srgbClr val="000000"/>
                          </a:solidFill>
                          <a:effectLst/>
                          <a:latin typeface="+mn-lt"/>
                        </a:rPr>
                        <a:t>N = 12,573</a:t>
                      </a:r>
                      <a:endParaRPr lang="en-US" sz="1600" b="1" i="0" u="none" strike="noStrike" dirty="0">
                        <a:solidFill>
                          <a:srgbClr val="000000"/>
                        </a:solidFill>
                        <a:effectLst/>
                        <a:latin typeface="+mn-lt"/>
                      </a:endParaRPr>
                    </a:p>
                  </a:txBody>
                  <a:tcPr marL="0" marR="0" marT="0" marB="0" anchor="ctr"/>
                </a:tc>
                <a:tc>
                  <a:txBody>
                    <a:bodyPr/>
                    <a:lstStyle/>
                    <a:p>
                      <a:pPr algn="ctr" fontAlgn="ctr"/>
                      <a:r>
                        <a:rPr lang="en-US" sz="1600" b="1" u="none" strike="noStrike" dirty="0" smtClean="0">
                          <a:effectLst/>
                          <a:latin typeface="+mn-lt"/>
                        </a:rPr>
                        <a:t>All HS Students</a:t>
                      </a:r>
                    </a:p>
                    <a:p>
                      <a:pPr algn="ctr" fontAlgn="ctr"/>
                      <a:r>
                        <a:rPr lang="en-US" sz="1600" b="1" i="0" u="none" strike="noStrike" dirty="0" smtClean="0">
                          <a:solidFill>
                            <a:srgbClr val="000000"/>
                          </a:solidFill>
                          <a:effectLst/>
                          <a:latin typeface="+mn-lt"/>
                        </a:rPr>
                        <a:t>N = 93,000</a:t>
                      </a:r>
                      <a:endParaRPr lang="en-US" sz="1600" b="1" i="0" u="none" strike="noStrike" dirty="0">
                        <a:solidFill>
                          <a:srgbClr val="000000"/>
                        </a:solidFill>
                        <a:effectLst/>
                        <a:latin typeface="+mn-lt"/>
                      </a:endParaRPr>
                    </a:p>
                  </a:txBody>
                  <a:tcPr marL="0" marR="0" marT="0" marB="0" anchor="ctr"/>
                </a:tc>
              </a:tr>
              <a:tr h="365506">
                <a:tc>
                  <a:txBody>
                    <a:bodyPr/>
                    <a:lstStyle/>
                    <a:p>
                      <a:pPr algn="l" fontAlgn="ctr"/>
                      <a:r>
                        <a:rPr lang="en-US" sz="1800" u="none" strike="noStrike" dirty="0">
                          <a:effectLst/>
                        </a:rPr>
                        <a:t>No, </a:t>
                      </a:r>
                      <a:r>
                        <a:rPr lang="en-US" sz="1800" u="none" strike="noStrike" dirty="0" smtClean="0">
                          <a:effectLst/>
                        </a:rPr>
                        <a:t>I am not interested </a:t>
                      </a:r>
                      <a:endParaRPr lang="en-US" sz="1800" b="0" i="0" u="none" strike="noStrike" dirty="0">
                        <a:solidFill>
                          <a:srgbClr val="000000"/>
                        </a:solidFill>
                        <a:effectLst/>
                        <a:latin typeface="Calibri"/>
                      </a:endParaRPr>
                    </a:p>
                  </a:txBody>
                  <a:tcPr marL="257175" marR="0" marT="0" marB="0" anchor="ctr"/>
                </a:tc>
                <a:tc>
                  <a:txBody>
                    <a:bodyPr/>
                    <a:lstStyle/>
                    <a:p>
                      <a:pPr algn="ctr" fontAlgn="ctr"/>
                      <a:r>
                        <a:rPr lang="en-US" sz="1800" u="none" strike="noStrike" dirty="0" smtClean="0">
                          <a:effectLst/>
                        </a:rPr>
                        <a:t>58%</a:t>
                      </a:r>
                      <a:endParaRPr lang="en-US" sz="1800" b="0" i="0" u="none" strike="noStrike" dirty="0">
                        <a:solidFill>
                          <a:srgbClr val="000000"/>
                        </a:solidFill>
                        <a:effectLst/>
                        <a:latin typeface="Calibri"/>
                      </a:endParaRPr>
                    </a:p>
                  </a:txBody>
                  <a:tcPr marL="0" marR="0" marT="0" marB="0" anchor="ctr"/>
                </a:tc>
                <a:tc>
                  <a:txBody>
                    <a:bodyPr/>
                    <a:lstStyle/>
                    <a:p>
                      <a:pPr algn="ctr" fontAlgn="ctr"/>
                      <a:r>
                        <a:rPr lang="en-US" sz="1800" u="none" strike="noStrike" dirty="0" smtClean="0">
                          <a:effectLst/>
                        </a:rPr>
                        <a:t>61%</a:t>
                      </a:r>
                      <a:endParaRPr lang="en-US" sz="1800" b="0" i="0" u="none" strike="noStrike" dirty="0">
                        <a:solidFill>
                          <a:srgbClr val="000000"/>
                        </a:solidFill>
                        <a:effectLst/>
                        <a:latin typeface="Calibri"/>
                      </a:endParaRPr>
                    </a:p>
                  </a:txBody>
                  <a:tcPr marL="0" marR="0" marT="0" marB="0" anchor="ctr"/>
                </a:tc>
              </a:tr>
              <a:tr h="1091861">
                <a:tc>
                  <a:txBody>
                    <a:bodyPr/>
                    <a:lstStyle/>
                    <a:p>
                      <a:pPr algn="l" fontAlgn="ctr"/>
                      <a:r>
                        <a:rPr lang="en-US" sz="2400" b="1" u="none" strike="noStrike" dirty="0" smtClean="0">
                          <a:solidFill>
                            <a:srgbClr val="03548B"/>
                          </a:solidFill>
                          <a:effectLst/>
                        </a:rPr>
                        <a:t>Maybe or somewhat interested – but need more information about teaching careers</a:t>
                      </a:r>
                      <a:endParaRPr lang="en-US" sz="2400" b="1" i="0" u="none" strike="noStrike" dirty="0">
                        <a:solidFill>
                          <a:srgbClr val="03548B"/>
                        </a:solidFill>
                        <a:effectLst/>
                        <a:latin typeface="Calibri"/>
                      </a:endParaRPr>
                    </a:p>
                  </a:txBody>
                  <a:tcPr marL="257175" marR="0" marT="0" marB="0" anchor="ctr"/>
                </a:tc>
                <a:tc>
                  <a:txBody>
                    <a:bodyPr/>
                    <a:lstStyle/>
                    <a:p>
                      <a:pPr algn="ctr" fontAlgn="ctr"/>
                      <a:r>
                        <a:rPr lang="en-US" sz="2400" b="1" u="none" strike="noStrike" dirty="0" smtClean="0">
                          <a:solidFill>
                            <a:srgbClr val="03548B"/>
                          </a:solidFill>
                          <a:effectLst/>
                        </a:rPr>
                        <a:t>35%</a:t>
                      </a:r>
                      <a:endParaRPr lang="en-US" sz="2400" b="1" i="0" u="none" strike="noStrike" dirty="0">
                        <a:solidFill>
                          <a:srgbClr val="03548B"/>
                        </a:solidFill>
                        <a:effectLst/>
                        <a:latin typeface="Calibri"/>
                      </a:endParaRPr>
                    </a:p>
                  </a:txBody>
                  <a:tcPr marL="0" marR="0" marT="0" marB="0" anchor="ctr"/>
                </a:tc>
                <a:tc>
                  <a:txBody>
                    <a:bodyPr/>
                    <a:lstStyle/>
                    <a:p>
                      <a:pPr algn="ctr" fontAlgn="ctr"/>
                      <a:r>
                        <a:rPr lang="en-US" sz="2400" b="1" u="none" strike="noStrike" dirty="0" smtClean="0">
                          <a:solidFill>
                            <a:srgbClr val="03548B"/>
                          </a:solidFill>
                          <a:effectLst/>
                        </a:rPr>
                        <a:t>32%</a:t>
                      </a:r>
                      <a:endParaRPr lang="en-US" sz="2400" b="1" i="0" u="none" strike="noStrike" dirty="0">
                        <a:solidFill>
                          <a:srgbClr val="03548B"/>
                        </a:solidFill>
                        <a:effectLst/>
                        <a:latin typeface="Calibri"/>
                      </a:endParaRPr>
                    </a:p>
                  </a:txBody>
                  <a:tcPr marL="0" marR="0" marT="0" marB="0" anchor="ctr"/>
                </a:tc>
              </a:tr>
              <a:tr h="702445">
                <a:tc>
                  <a:txBody>
                    <a:bodyPr/>
                    <a:lstStyle/>
                    <a:p>
                      <a:pPr algn="l" fontAlgn="ctr"/>
                      <a:r>
                        <a:rPr lang="en-US" sz="1800" u="none" strike="noStrike" dirty="0">
                          <a:effectLst/>
                        </a:rPr>
                        <a:t>Yes, I am very interested in a job or career in teaching </a:t>
                      </a:r>
                      <a:endParaRPr lang="en-US" sz="1800" b="0" i="0" u="none" strike="noStrike" dirty="0">
                        <a:solidFill>
                          <a:srgbClr val="000000"/>
                        </a:solidFill>
                        <a:effectLst/>
                        <a:latin typeface="Calibri"/>
                      </a:endParaRPr>
                    </a:p>
                  </a:txBody>
                  <a:tcPr marL="257175" marR="0" marT="0" marB="0" anchor="ctr"/>
                </a:tc>
                <a:tc>
                  <a:txBody>
                    <a:bodyPr/>
                    <a:lstStyle/>
                    <a:p>
                      <a:pPr algn="ctr" fontAlgn="ctr"/>
                      <a:r>
                        <a:rPr lang="en-US" sz="1800" u="none" strike="noStrike" dirty="0" smtClean="0">
                          <a:effectLst/>
                        </a:rPr>
                        <a:t>6%</a:t>
                      </a:r>
                      <a:endParaRPr lang="en-US" sz="1800" b="0" i="0" u="none" strike="noStrike" dirty="0">
                        <a:solidFill>
                          <a:srgbClr val="000000"/>
                        </a:solidFill>
                        <a:effectLst/>
                        <a:latin typeface="Calibri"/>
                      </a:endParaRPr>
                    </a:p>
                  </a:txBody>
                  <a:tcPr marL="0" marR="0" marT="0" marB="0" anchor="ctr"/>
                </a:tc>
                <a:tc>
                  <a:txBody>
                    <a:bodyPr/>
                    <a:lstStyle/>
                    <a:p>
                      <a:pPr algn="ctr" fontAlgn="ctr"/>
                      <a:r>
                        <a:rPr lang="en-US" sz="1800" u="none" strike="noStrike" dirty="0">
                          <a:effectLst/>
                        </a:rPr>
                        <a:t>7%</a:t>
                      </a:r>
                      <a:endParaRPr lang="en-US" sz="1800" b="0" i="0" u="none" strike="noStrike" dirty="0">
                        <a:solidFill>
                          <a:srgbClr val="000000"/>
                        </a:solidFill>
                        <a:effectLst/>
                        <a:latin typeface="Calibri"/>
                      </a:endParaRPr>
                    </a:p>
                  </a:txBody>
                  <a:tcPr marL="0" marR="0" marT="0" marB="0" anchor="ctr"/>
                </a:tc>
              </a:tr>
            </a:tbl>
          </a:graphicData>
        </a:graphic>
      </p:graphicFrame>
      <p:sp>
        <p:nvSpPr>
          <p:cNvPr id="8" name="TextBox 7"/>
          <p:cNvSpPr txBox="1"/>
          <p:nvPr/>
        </p:nvSpPr>
        <p:spPr>
          <a:xfrm>
            <a:off x="1143000" y="228600"/>
            <a:ext cx="1711431" cy="523220"/>
          </a:xfrm>
          <a:prstGeom prst="rect">
            <a:avLst/>
          </a:prstGeom>
          <a:noFill/>
        </p:spPr>
        <p:txBody>
          <a:bodyPr wrap="none" rtlCol="0">
            <a:spAutoFit/>
          </a:bodyPr>
          <a:lstStyle/>
          <a:p>
            <a:r>
              <a:rPr lang="en-US" sz="2800" b="1" dirty="0" smtClean="0">
                <a:solidFill>
                  <a:srgbClr val="03548B"/>
                </a:solidFill>
                <a:latin typeface="+mj-lt"/>
              </a:rPr>
              <a:t>Research</a:t>
            </a:r>
            <a:endParaRPr lang="en-US" sz="2800" b="1" dirty="0">
              <a:solidFill>
                <a:srgbClr val="03548B"/>
              </a:solidFill>
              <a:latin typeface="+mj-lt"/>
            </a:endParaRPr>
          </a:p>
        </p:txBody>
      </p:sp>
      <p:sp>
        <p:nvSpPr>
          <p:cNvPr id="9" name="TextBox 8"/>
          <p:cNvSpPr txBox="1"/>
          <p:nvPr/>
        </p:nvSpPr>
        <p:spPr>
          <a:xfrm>
            <a:off x="1355436" y="886937"/>
            <a:ext cx="6776470" cy="369332"/>
          </a:xfrm>
          <a:prstGeom prst="rect">
            <a:avLst/>
          </a:prstGeom>
          <a:noFill/>
        </p:spPr>
        <p:txBody>
          <a:bodyPr wrap="none" rtlCol="0">
            <a:spAutoFit/>
          </a:bodyPr>
          <a:lstStyle/>
          <a:p>
            <a:r>
              <a:rPr lang="en-US" dirty="0" smtClean="0"/>
              <a:t>Project Tomorrow’s Speak Up National Research Project – 2011 </a:t>
            </a:r>
            <a:endParaRPr lang="en-US" dirty="0"/>
          </a:p>
        </p:txBody>
      </p:sp>
    </p:spTree>
    <p:extLst>
      <p:ext uri="{BB962C8B-B14F-4D97-AF65-F5344CB8AC3E}">
        <p14:creationId xmlns:p14="http://schemas.microsoft.com/office/powerpoint/2010/main" val="28949174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T_2013Templat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PT_2013Template</Template>
  <TotalTime>2167</TotalTime>
  <Words>2269</Words>
  <Application>Microsoft Office PowerPoint</Application>
  <PresentationFormat>On-screen Show (4:3)</PresentationFormat>
  <Paragraphs>416</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PT_2013Template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Project Tomorrow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YouthTEACH2Learn Program</dc:title>
  <dc:creator>Julie</dc:creator>
  <cp:lastModifiedBy>Vinh Luong</cp:lastModifiedBy>
  <cp:revision>82</cp:revision>
  <cp:lastPrinted>2013-03-05T19:00:50Z</cp:lastPrinted>
  <dcterms:created xsi:type="dcterms:W3CDTF">2010-01-21T00:01:44Z</dcterms:created>
  <dcterms:modified xsi:type="dcterms:W3CDTF">2014-02-26T17:47:17Z</dcterms:modified>
</cp:coreProperties>
</file>